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60" r:id="rId3"/>
    <p:sldId id="262" r:id="rId4"/>
    <p:sldId id="264" r:id="rId5"/>
    <p:sldId id="263" r:id="rId6"/>
    <p:sldId id="259" r:id="rId7"/>
    <p:sldId id="265" r:id="rId8"/>
    <p:sldId id="266" r:id="rId9"/>
    <p:sldId id="316" r:id="rId10"/>
    <p:sldId id="285" r:id="rId11"/>
    <p:sldId id="286" r:id="rId12"/>
    <p:sldId id="310" r:id="rId13"/>
    <p:sldId id="277" r:id="rId14"/>
    <p:sldId id="276" r:id="rId15"/>
    <p:sldId id="278" r:id="rId16"/>
    <p:sldId id="279" r:id="rId17"/>
    <p:sldId id="268" r:id="rId18"/>
    <p:sldId id="273" r:id="rId19"/>
    <p:sldId id="317" r:id="rId20"/>
    <p:sldId id="318" r:id="rId21"/>
    <p:sldId id="319" r:id="rId22"/>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1C4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59"/>
    <p:restoredTop sz="94662"/>
  </p:normalViewPr>
  <p:slideViewPr>
    <p:cSldViewPr snapToGrid="0">
      <p:cViewPr varScale="1">
        <p:scale>
          <a:sx n="83" d="100"/>
          <a:sy n="83" d="100"/>
        </p:scale>
        <p:origin x="101" y="2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48AA48-652E-D140-8C0D-14EBC2E3D6C8}" type="datetimeFigureOut">
              <a:rPr lang="en-NL" smtClean="0"/>
              <a:t>04/16/2024</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DAF007-5803-A54C-A632-B66C1638481C}" type="slidenum">
              <a:rPr lang="en-NL" smtClean="0"/>
              <a:t>‹#›</a:t>
            </a:fld>
            <a:endParaRPr lang="en-NL"/>
          </a:p>
        </p:txBody>
      </p:sp>
    </p:spTree>
    <p:extLst>
      <p:ext uri="{BB962C8B-B14F-4D97-AF65-F5344CB8AC3E}">
        <p14:creationId xmlns:p14="http://schemas.microsoft.com/office/powerpoint/2010/main" val="32217097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F0DAF007-5803-A54C-A632-B66C1638481C}" type="slidenum">
              <a:rPr lang="en-NL" smtClean="0"/>
              <a:t>1</a:t>
            </a:fld>
            <a:endParaRPr lang="en-NL"/>
          </a:p>
        </p:txBody>
      </p:sp>
    </p:spTree>
    <p:extLst>
      <p:ext uri="{BB962C8B-B14F-4D97-AF65-F5344CB8AC3E}">
        <p14:creationId xmlns:p14="http://schemas.microsoft.com/office/powerpoint/2010/main" val="2208500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b27a172c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b27a172c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8954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b27a172c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b27a172c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1737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3036bc593d_1_112:notes"/>
          <p:cNvSpPr txBox="1">
            <a:spLocks noGrp="1"/>
          </p:cNvSpPr>
          <p:nvPr>
            <p:ph type="body" idx="1"/>
          </p:nvPr>
        </p:nvSpPr>
        <p:spPr>
          <a:xfrm>
            <a:off x="686421" y="4400238"/>
            <a:ext cx="5485158" cy="3600762"/>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277" name="Google Shape;277;g13036bc593d_1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2905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3036bc593d_1_94:notes"/>
          <p:cNvSpPr txBox="1">
            <a:spLocks noGrp="1"/>
          </p:cNvSpPr>
          <p:nvPr>
            <p:ph type="body" idx="1"/>
          </p:nvPr>
        </p:nvSpPr>
        <p:spPr>
          <a:xfrm>
            <a:off x="686421" y="4400238"/>
            <a:ext cx="5485158" cy="3600762"/>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256" name="Google Shape;256;g13036bc593d_1_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6dd4d2503631f2ad_99:notes"/>
          <p:cNvSpPr txBox="1">
            <a:spLocks noGrp="1"/>
          </p:cNvSpPr>
          <p:nvPr>
            <p:ph type="body" idx="1"/>
          </p:nvPr>
        </p:nvSpPr>
        <p:spPr>
          <a:xfrm>
            <a:off x="686421" y="4400238"/>
            <a:ext cx="5485200" cy="3600900"/>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249" name="Google Shape;249;g6dd4d2503631f2ad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3036bc593d_1_103:notes"/>
          <p:cNvSpPr txBox="1">
            <a:spLocks noGrp="1"/>
          </p:cNvSpPr>
          <p:nvPr>
            <p:ph type="body" idx="1"/>
          </p:nvPr>
        </p:nvSpPr>
        <p:spPr>
          <a:xfrm>
            <a:off x="686421" y="4400238"/>
            <a:ext cx="5485158" cy="3600762"/>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266" name="Google Shape;266;g13036bc593d_1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3036bc593d_1_108:notes"/>
          <p:cNvSpPr txBox="1">
            <a:spLocks noGrp="1"/>
          </p:cNvSpPr>
          <p:nvPr>
            <p:ph type="body" idx="1"/>
          </p:nvPr>
        </p:nvSpPr>
        <p:spPr>
          <a:xfrm>
            <a:off x="686421" y="4400238"/>
            <a:ext cx="5485158" cy="3600762"/>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272" name="Google Shape;272;g13036bc593d_1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b4af2049db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b4af2049db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2069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b4af2049db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b4af2049db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9834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F0DAF007-5803-A54C-A632-B66C1638481C}" type="slidenum">
              <a:rPr lang="en-NL" smtClean="0"/>
              <a:t>2</a:t>
            </a:fld>
            <a:endParaRPr lang="en-NL"/>
          </a:p>
        </p:txBody>
      </p:sp>
    </p:spTree>
    <p:extLst>
      <p:ext uri="{BB962C8B-B14F-4D97-AF65-F5344CB8AC3E}">
        <p14:creationId xmlns:p14="http://schemas.microsoft.com/office/powerpoint/2010/main" val="3882393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F0DAF007-5803-A54C-A632-B66C1638481C}" type="slidenum">
              <a:rPr lang="en-NL" smtClean="0"/>
              <a:t>3</a:t>
            </a:fld>
            <a:endParaRPr lang="en-NL"/>
          </a:p>
        </p:txBody>
      </p:sp>
    </p:spTree>
    <p:extLst>
      <p:ext uri="{BB962C8B-B14F-4D97-AF65-F5344CB8AC3E}">
        <p14:creationId xmlns:p14="http://schemas.microsoft.com/office/powerpoint/2010/main" val="31423874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F0DAF007-5803-A54C-A632-B66C1638481C}" type="slidenum">
              <a:rPr lang="en-NL" smtClean="0"/>
              <a:t>4</a:t>
            </a:fld>
            <a:endParaRPr lang="en-NL"/>
          </a:p>
        </p:txBody>
      </p:sp>
    </p:spTree>
    <p:extLst>
      <p:ext uri="{BB962C8B-B14F-4D97-AF65-F5344CB8AC3E}">
        <p14:creationId xmlns:p14="http://schemas.microsoft.com/office/powerpoint/2010/main" val="98676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F0DAF007-5803-A54C-A632-B66C1638481C}" type="slidenum">
              <a:rPr lang="en-NL" smtClean="0"/>
              <a:t>5</a:t>
            </a:fld>
            <a:endParaRPr lang="en-NL"/>
          </a:p>
        </p:txBody>
      </p:sp>
    </p:spTree>
    <p:extLst>
      <p:ext uri="{BB962C8B-B14F-4D97-AF65-F5344CB8AC3E}">
        <p14:creationId xmlns:p14="http://schemas.microsoft.com/office/powerpoint/2010/main" val="1803272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https://e360.yale.edu/features/artificial-intelligence-climate-energy-emissions</a:t>
            </a:r>
          </a:p>
          <a:p>
            <a:r>
              <a:rPr lang="nb-NO" dirty="0"/>
              <a:t>https://www.newyorker.com/news/daily-comment/the-obscene-energy-demands-of-ai</a:t>
            </a:r>
          </a:p>
          <a:p>
            <a:r>
              <a:rPr lang="nb-NO" dirty="0"/>
              <a:t>https://www.theverge.com/24066646/ai-electricity-energy-watts-generative-consumption</a:t>
            </a:r>
          </a:p>
          <a:p>
            <a:r>
              <a:rPr lang="nb-NO" dirty="0"/>
              <a:t>https://spectrum.ieee.org/ai-energy-consumption</a:t>
            </a:r>
          </a:p>
          <a:p>
            <a:endParaRPr lang="nb-NO" dirty="0"/>
          </a:p>
        </p:txBody>
      </p:sp>
      <p:sp>
        <p:nvSpPr>
          <p:cNvPr id="4" name="Slide Number Placeholder 3"/>
          <p:cNvSpPr>
            <a:spLocks noGrp="1"/>
          </p:cNvSpPr>
          <p:nvPr>
            <p:ph type="sldNum" sz="quarter" idx="5"/>
          </p:nvPr>
        </p:nvSpPr>
        <p:spPr/>
        <p:txBody>
          <a:bodyPr/>
          <a:lstStyle/>
          <a:p>
            <a:fld id="{F0DAF007-5803-A54C-A632-B66C1638481C}" type="slidenum">
              <a:rPr lang="en-NL" smtClean="0"/>
              <a:t>6</a:t>
            </a:fld>
            <a:endParaRPr lang="en-NL"/>
          </a:p>
        </p:txBody>
      </p:sp>
    </p:spTree>
    <p:extLst>
      <p:ext uri="{BB962C8B-B14F-4D97-AF65-F5344CB8AC3E}">
        <p14:creationId xmlns:p14="http://schemas.microsoft.com/office/powerpoint/2010/main" val="29565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F0DAF007-5803-A54C-A632-B66C1638481C}" type="slidenum">
              <a:rPr lang="en-NL" smtClean="0"/>
              <a:t>7</a:t>
            </a:fld>
            <a:endParaRPr lang="en-NL"/>
          </a:p>
        </p:txBody>
      </p:sp>
    </p:spTree>
    <p:extLst>
      <p:ext uri="{BB962C8B-B14F-4D97-AF65-F5344CB8AC3E}">
        <p14:creationId xmlns:p14="http://schemas.microsoft.com/office/powerpoint/2010/main" val="3038432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F0DAF007-5803-A54C-A632-B66C1638481C}" type="slidenum">
              <a:rPr lang="en-NL" smtClean="0"/>
              <a:t>8</a:t>
            </a:fld>
            <a:endParaRPr lang="en-NL"/>
          </a:p>
        </p:txBody>
      </p:sp>
    </p:spTree>
    <p:extLst>
      <p:ext uri="{BB962C8B-B14F-4D97-AF65-F5344CB8AC3E}">
        <p14:creationId xmlns:p14="http://schemas.microsoft.com/office/powerpoint/2010/main" val="3241884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b27a172c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b27a172c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5703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F9DD-4A42-7DA2-F79D-55A5B951889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8FA70BDB-8DF0-080E-F5DF-FAC0C869FD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C8F5F41B-14BF-C715-7A8A-D70F66F66ECB}"/>
              </a:ext>
            </a:extLst>
          </p:cNvPr>
          <p:cNvSpPr>
            <a:spLocks noGrp="1"/>
          </p:cNvSpPr>
          <p:nvPr>
            <p:ph type="dt" sz="half" idx="10"/>
          </p:nvPr>
        </p:nvSpPr>
        <p:spPr/>
        <p:txBody>
          <a:bodyPr/>
          <a:lstStyle/>
          <a:p>
            <a:fld id="{CB00EB39-F645-0B4A-BE2C-8579F4A417FC}" type="datetimeFigureOut">
              <a:rPr lang="en-NL" smtClean="0"/>
              <a:t>04/16/2024</a:t>
            </a:fld>
            <a:endParaRPr lang="en-NL"/>
          </a:p>
        </p:txBody>
      </p:sp>
      <p:sp>
        <p:nvSpPr>
          <p:cNvPr id="5" name="Footer Placeholder 4">
            <a:extLst>
              <a:ext uri="{FF2B5EF4-FFF2-40B4-BE49-F238E27FC236}">
                <a16:creationId xmlns:a16="http://schemas.microsoft.com/office/drawing/2014/main" id="{951F4199-6D22-DBF7-5531-A5BA1B3299EE}"/>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D91AF18E-091A-ABBA-17A9-FF4440A39405}"/>
              </a:ext>
            </a:extLst>
          </p:cNvPr>
          <p:cNvSpPr>
            <a:spLocks noGrp="1"/>
          </p:cNvSpPr>
          <p:nvPr>
            <p:ph type="sldNum" sz="quarter" idx="12"/>
          </p:nvPr>
        </p:nvSpPr>
        <p:spPr/>
        <p:txBody>
          <a:bodyPr/>
          <a:lstStyle/>
          <a:p>
            <a:fld id="{6BACC272-FF3B-ED43-B651-5E6A36AF765F}" type="slidenum">
              <a:rPr lang="en-NL" smtClean="0"/>
              <a:t>‹#›</a:t>
            </a:fld>
            <a:endParaRPr lang="en-NL"/>
          </a:p>
        </p:txBody>
      </p:sp>
    </p:spTree>
    <p:extLst>
      <p:ext uri="{BB962C8B-B14F-4D97-AF65-F5344CB8AC3E}">
        <p14:creationId xmlns:p14="http://schemas.microsoft.com/office/powerpoint/2010/main" val="948734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3ABD9-E4A4-A6BF-FCE0-2B7A92874209}"/>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49EC9489-9010-5B85-1D7F-B6C82EA7E7E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020A81B3-450A-6483-CE58-AD21F3E2E80E}"/>
              </a:ext>
            </a:extLst>
          </p:cNvPr>
          <p:cNvSpPr>
            <a:spLocks noGrp="1"/>
          </p:cNvSpPr>
          <p:nvPr>
            <p:ph type="dt" sz="half" idx="10"/>
          </p:nvPr>
        </p:nvSpPr>
        <p:spPr/>
        <p:txBody>
          <a:bodyPr/>
          <a:lstStyle/>
          <a:p>
            <a:fld id="{CB00EB39-F645-0B4A-BE2C-8579F4A417FC}" type="datetimeFigureOut">
              <a:rPr lang="en-NL" smtClean="0"/>
              <a:t>04/16/2024</a:t>
            </a:fld>
            <a:endParaRPr lang="en-NL"/>
          </a:p>
        </p:txBody>
      </p:sp>
      <p:sp>
        <p:nvSpPr>
          <p:cNvPr id="5" name="Footer Placeholder 4">
            <a:extLst>
              <a:ext uri="{FF2B5EF4-FFF2-40B4-BE49-F238E27FC236}">
                <a16:creationId xmlns:a16="http://schemas.microsoft.com/office/drawing/2014/main" id="{2C4B46D3-FB40-B297-D831-DD9C36E2B939}"/>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330BAAF-8153-1691-A3D5-1883784A1934}"/>
              </a:ext>
            </a:extLst>
          </p:cNvPr>
          <p:cNvSpPr>
            <a:spLocks noGrp="1"/>
          </p:cNvSpPr>
          <p:nvPr>
            <p:ph type="sldNum" sz="quarter" idx="12"/>
          </p:nvPr>
        </p:nvSpPr>
        <p:spPr/>
        <p:txBody>
          <a:bodyPr/>
          <a:lstStyle/>
          <a:p>
            <a:fld id="{6BACC272-FF3B-ED43-B651-5E6A36AF765F}" type="slidenum">
              <a:rPr lang="en-NL" smtClean="0"/>
              <a:t>‹#›</a:t>
            </a:fld>
            <a:endParaRPr lang="en-NL"/>
          </a:p>
        </p:txBody>
      </p:sp>
    </p:spTree>
    <p:extLst>
      <p:ext uri="{BB962C8B-B14F-4D97-AF65-F5344CB8AC3E}">
        <p14:creationId xmlns:p14="http://schemas.microsoft.com/office/powerpoint/2010/main" val="2700835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706AAD-52ED-F83A-6962-316DA99CE58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D6427F76-F891-8F99-B9A8-78E4CC4E634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C10E903A-E20D-9EFE-968D-AE3C91A4F546}"/>
              </a:ext>
            </a:extLst>
          </p:cNvPr>
          <p:cNvSpPr>
            <a:spLocks noGrp="1"/>
          </p:cNvSpPr>
          <p:nvPr>
            <p:ph type="dt" sz="half" idx="10"/>
          </p:nvPr>
        </p:nvSpPr>
        <p:spPr/>
        <p:txBody>
          <a:bodyPr/>
          <a:lstStyle/>
          <a:p>
            <a:fld id="{CB00EB39-F645-0B4A-BE2C-8579F4A417FC}" type="datetimeFigureOut">
              <a:rPr lang="en-NL" smtClean="0"/>
              <a:t>04/16/2024</a:t>
            </a:fld>
            <a:endParaRPr lang="en-NL"/>
          </a:p>
        </p:txBody>
      </p:sp>
      <p:sp>
        <p:nvSpPr>
          <p:cNvPr id="5" name="Footer Placeholder 4">
            <a:extLst>
              <a:ext uri="{FF2B5EF4-FFF2-40B4-BE49-F238E27FC236}">
                <a16:creationId xmlns:a16="http://schemas.microsoft.com/office/drawing/2014/main" id="{5C143D59-889F-1A10-D59B-68B8040C9A3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AA32002A-D1B4-6656-4F8E-CC7CD55C3B41}"/>
              </a:ext>
            </a:extLst>
          </p:cNvPr>
          <p:cNvSpPr>
            <a:spLocks noGrp="1"/>
          </p:cNvSpPr>
          <p:nvPr>
            <p:ph type="sldNum" sz="quarter" idx="12"/>
          </p:nvPr>
        </p:nvSpPr>
        <p:spPr/>
        <p:txBody>
          <a:bodyPr/>
          <a:lstStyle/>
          <a:p>
            <a:fld id="{6BACC272-FF3B-ED43-B651-5E6A36AF765F}" type="slidenum">
              <a:rPr lang="en-NL" smtClean="0"/>
              <a:t>‹#›</a:t>
            </a:fld>
            <a:endParaRPr lang="en-NL"/>
          </a:p>
        </p:txBody>
      </p:sp>
    </p:spTree>
    <p:extLst>
      <p:ext uri="{BB962C8B-B14F-4D97-AF65-F5344CB8AC3E}">
        <p14:creationId xmlns:p14="http://schemas.microsoft.com/office/powerpoint/2010/main" val="12855289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819331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20"/>
          <p:cNvSpPr txBox="1">
            <a:spLocks noGrp="1"/>
          </p:cNvSpPr>
          <p:nvPr>
            <p:ph type="title"/>
          </p:nvPr>
        </p:nvSpPr>
        <p:spPr>
          <a:xfrm>
            <a:off x="185353" y="136525"/>
            <a:ext cx="11467071" cy="54451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3300"/>
              <a:buFont typeface="Century Gothic"/>
              <a:buNone/>
              <a:defRPr>
                <a:latin typeface="Century Gothic"/>
                <a:ea typeface="Century Gothic"/>
                <a:cs typeface="Century Gothic"/>
                <a:sym typeface="Century Gothic"/>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0" name="Google Shape;80;p20"/>
          <p:cNvSpPr txBox="1">
            <a:spLocks noGrp="1"/>
          </p:cNvSpPr>
          <p:nvPr>
            <p:ph type="body" idx="1"/>
          </p:nvPr>
        </p:nvSpPr>
        <p:spPr>
          <a:xfrm>
            <a:off x="185353" y="849441"/>
            <a:ext cx="11467071" cy="5773179"/>
          </a:xfrm>
          <a:prstGeom prst="rect">
            <a:avLst/>
          </a:prstGeom>
          <a:noFill/>
          <a:ln>
            <a:noFill/>
          </a:ln>
        </p:spPr>
        <p:txBody>
          <a:bodyPr spcFirstLastPara="1" wrap="square" lIns="68575" tIns="34275" rIns="68575" bIns="34275" anchor="t" anchorCtr="0">
            <a:normAutofit/>
          </a:bodyPr>
          <a:lstStyle>
            <a:lvl1pPr marL="609585" lvl="0" indent="-482588" algn="l">
              <a:lnSpc>
                <a:spcPct val="90000"/>
              </a:lnSpc>
              <a:spcBef>
                <a:spcPts val="1067"/>
              </a:spcBef>
              <a:spcAft>
                <a:spcPts val="0"/>
              </a:spcAft>
              <a:buClr>
                <a:schemeClr val="dk1"/>
              </a:buClr>
              <a:buSzPts val="2100"/>
              <a:buChar char="•"/>
              <a:defRPr>
                <a:latin typeface="Century Gothic"/>
                <a:ea typeface="Century Gothic"/>
                <a:cs typeface="Century Gothic"/>
                <a:sym typeface="Century Gothic"/>
              </a:defRPr>
            </a:lvl1pPr>
            <a:lvl2pPr marL="1219170" lvl="1" indent="-457189" algn="l">
              <a:lnSpc>
                <a:spcPct val="90000"/>
              </a:lnSpc>
              <a:spcBef>
                <a:spcPts val="533"/>
              </a:spcBef>
              <a:spcAft>
                <a:spcPts val="0"/>
              </a:spcAft>
              <a:buClr>
                <a:schemeClr val="dk1"/>
              </a:buClr>
              <a:buSzPts val="1800"/>
              <a:buChar char="•"/>
              <a:defRPr>
                <a:latin typeface="Century Gothic"/>
                <a:ea typeface="Century Gothic"/>
                <a:cs typeface="Century Gothic"/>
                <a:sym typeface="Century Gothic"/>
              </a:defRPr>
            </a:lvl2pPr>
            <a:lvl3pPr marL="1828754" lvl="2" indent="-431789" algn="l">
              <a:lnSpc>
                <a:spcPct val="90000"/>
              </a:lnSpc>
              <a:spcBef>
                <a:spcPts val="533"/>
              </a:spcBef>
              <a:spcAft>
                <a:spcPts val="0"/>
              </a:spcAft>
              <a:buClr>
                <a:schemeClr val="dk1"/>
              </a:buClr>
              <a:buSzPts val="1500"/>
              <a:buChar char="•"/>
              <a:defRPr>
                <a:latin typeface="Century Gothic"/>
                <a:ea typeface="Century Gothic"/>
                <a:cs typeface="Century Gothic"/>
                <a:sym typeface="Century Gothic"/>
              </a:defRPr>
            </a:lvl3pPr>
            <a:lvl4pPr marL="2438339" lvl="3" indent="-423323" algn="l">
              <a:lnSpc>
                <a:spcPct val="90000"/>
              </a:lnSpc>
              <a:spcBef>
                <a:spcPts val="533"/>
              </a:spcBef>
              <a:spcAft>
                <a:spcPts val="0"/>
              </a:spcAft>
              <a:buClr>
                <a:schemeClr val="dk1"/>
              </a:buClr>
              <a:buSzPts val="1400"/>
              <a:buChar char="•"/>
              <a:defRPr>
                <a:latin typeface="Century Gothic"/>
                <a:ea typeface="Century Gothic"/>
                <a:cs typeface="Century Gothic"/>
                <a:sym typeface="Century Gothic"/>
              </a:defRPr>
            </a:lvl4pPr>
            <a:lvl5pPr marL="3047924" lvl="4" indent="-423323" algn="l">
              <a:lnSpc>
                <a:spcPct val="90000"/>
              </a:lnSpc>
              <a:spcBef>
                <a:spcPts val="533"/>
              </a:spcBef>
              <a:spcAft>
                <a:spcPts val="0"/>
              </a:spcAft>
              <a:buClr>
                <a:schemeClr val="dk1"/>
              </a:buClr>
              <a:buSzPts val="1400"/>
              <a:buChar char="•"/>
              <a:defRPr>
                <a:latin typeface="Century Gothic"/>
                <a:ea typeface="Century Gothic"/>
                <a:cs typeface="Century Gothic"/>
                <a:sym typeface="Century Gothic"/>
              </a:defRPr>
            </a:lvl5pPr>
            <a:lvl6pPr marL="3657509" lvl="5" indent="-423323" algn="l">
              <a:lnSpc>
                <a:spcPct val="90000"/>
              </a:lnSpc>
              <a:spcBef>
                <a:spcPts val="533"/>
              </a:spcBef>
              <a:spcAft>
                <a:spcPts val="0"/>
              </a:spcAft>
              <a:buClr>
                <a:schemeClr val="dk1"/>
              </a:buClr>
              <a:buSzPts val="1400"/>
              <a:buChar char="•"/>
              <a:defRPr/>
            </a:lvl6pPr>
            <a:lvl7pPr marL="4267093" lvl="6" indent="-423323" algn="l">
              <a:lnSpc>
                <a:spcPct val="90000"/>
              </a:lnSpc>
              <a:spcBef>
                <a:spcPts val="533"/>
              </a:spcBef>
              <a:spcAft>
                <a:spcPts val="0"/>
              </a:spcAft>
              <a:buClr>
                <a:schemeClr val="dk1"/>
              </a:buClr>
              <a:buSzPts val="1400"/>
              <a:buChar char="•"/>
              <a:defRPr/>
            </a:lvl7pPr>
            <a:lvl8pPr marL="4876678" lvl="7" indent="-423323" algn="l">
              <a:lnSpc>
                <a:spcPct val="90000"/>
              </a:lnSpc>
              <a:spcBef>
                <a:spcPts val="533"/>
              </a:spcBef>
              <a:spcAft>
                <a:spcPts val="0"/>
              </a:spcAft>
              <a:buClr>
                <a:schemeClr val="dk1"/>
              </a:buClr>
              <a:buSzPts val="1400"/>
              <a:buChar char="•"/>
              <a:defRPr/>
            </a:lvl8pPr>
            <a:lvl9pPr marL="5486263" lvl="8" indent="-423323" algn="l">
              <a:lnSpc>
                <a:spcPct val="90000"/>
              </a:lnSpc>
              <a:spcBef>
                <a:spcPts val="533"/>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253945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6FBE2-9B31-4ED0-C6FE-27896F62DC07}"/>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8F510BB8-95B2-3F66-EDD6-A47B704C297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029D1100-4134-CED9-091A-B83372EB9C8D}"/>
              </a:ext>
            </a:extLst>
          </p:cNvPr>
          <p:cNvSpPr>
            <a:spLocks noGrp="1"/>
          </p:cNvSpPr>
          <p:nvPr>
            <p:ph type="dt" sz="half" idx="10"/>
          </p:nvPr>
        </p:nvSpPr>
        <p:spPr/>
        <p:txBody>
          <a:bodyPr/>
          <a:lstStyle/>
          <a:p>
            <a:fld id="{CB00EB39-F645-0B4A-BE2C-8579F4A417FC}" type="datetimeFigureOut">
              <a:rPr lang="en-NL" smtClean="0"/>
              <a:t>04/16/2024</a:t>
            </a:fld>
            <a:endParaRPr lang="en-NL"/>
          </a:p>
        </p:txBody>
      </p:sp>
      <p:sp>
        <p:nvSpPr>
          <p:cNvPr id="5" name="Footer Placeholder 4">
            <a:extLst>
              <a:ext uri="{FF2B5EF4-FFF2-40B4-BE49-F238E27FC236}">
                <a16:creationId xmlns:a16="http://schemas.microsoft.com/office/drawing/2014/main" id="{BBFF0117-7129-D53D-0CAC-86CE2AEB0522}"/>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0A5B2B0D-0345-79FB-A8E3-4A95E2EB7415}"/>
              </a:ext>
            </a:extLst>
          </p:cNvPr>
          <p:cNvSpPr>
            <a:spLocks noGrp="1"/>
          </p:cNvSpPr>
          <p:nvPr>
            <p:ph type="sldNum" sz="quarter" idx="12"/>
          </p:nvPr>
        </p:nvSpPr>
        <p:spPr/>
        <p:txBody>
          <a:bodyPr/>
          <a:lstStyle/>
          <a:p>
            <a:fld id="{6BACC272-FF3B-ED43-B651-5E6A36AF765F}" type="slidenum">
              <a:rPr lang="en-NL" smtClean="0"/>
              <a:t>‹#›</a:t>
            </a:fld>
            <a:endParaRPr lang="en-NL"/>
          </a:p>
        </p:txBody>
      </p:sp>
    </p:spTree>
    <p:extLst>
      <p:ext uri="{BB962C8B-B14F-4D97-AF65-F5344CB8AC3E}">
        <p14:creationId xmlns:p14="http://schemas.microsoft.com/office/powerpoint/2010/main" val="698850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3953D-EA3C-9D75-970A-1F818812B66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9F0EE361-0757-C584-1603-439AC0F807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93BD2EB-DC4E-949E-09ED-8A1B0B98A6C8}"/>
              </a:ext>
            </a:extLst>
          </p:cNvPr>
          <p:cNvSpPr>
            <a:spLocks noGrp="1"/>
          </p:cNvSpPr>
          <p:nvPr>
            <p:ph type="dt" sz="half" idx="10"/>
          </p:nvPr>
        </p:nvSpPr>
        <p:spPr/>
        <p:txBody>
          <a:bodyPr/>
          <a:lstStyle/>
          <a:p>
            <a:fld id="{CB00EB39-F645-0B4A-BE2C-8579F4A417FC}" type="datetimeFigureOut">
              <a:rPr lang="en-NL" smtClean="0"/>
              <a:t>04/16/2024</a:t>
            </a:fld>
            <a:endParaRPr lang="en-NL"/>
          </a:p>
        </p:txBody>
      </p:sp>
      <p:sp>
        <p:nvSpPr>
          <p:cNvPr id="5" name="Footer Placeholder 4">
            <a:extLst>
              <a:ext uri="{FF2B5EF4-FFF2-40B4-BE49-F238E27FC236}">
                <a16:creationId xmlns:a16="http://schemas.microsoft.com/office/drawing/2014/main" id="{352C1FFF-0940-7CF1-BA84-66A1FFD0CF2A}"/>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92E41621-E684-2611-996D-2FE4CDB334B0}"/>
              </a:ext>
            </a:extLst>
          </p:cNvPr>
          <p:cNvSpPr>
            <a:spLocks noGrp="1"/>
          </p:cNvSpPr>
          <p:nvPr>
            <p:ph type="sldNum" sz="quarter" idx="12"/>
          </p:nvPr>
        </p:nvSpPr>
        <p:spPr/>
        <p:txBody>
          <a:bodyPr/>
          <a:lstStyle/>
          <a:p>
            <a:fld id="{6BACC272-FF3B-ED43-B651-5E6A36AF765F}" type="slidenum">
              <a:rPr lang="en-NL" smtClean="0"/>
              <a:t>‹#›</a:t>
            </a:fld>
            <a:endParaRPr lang="en-NL"/>
          </a:p>
        </p:txBody>
      </p:sp>
    </p:spTree>
    <p:extLst>
      <p:ext uri="{BB962C8B-B14F-4D97-AF65-F5344CB8AC3E}">
        <p14:creationId xmlns:p14="http://schemas.microsoft.com/office/powerpoint/2010/main" val="42700549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1F96D-319C-10C8-A7D4-2F66B90DF5F4}"/>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B1C78717-29F9-1FB8-231B-58F1634EC41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5C28685E-5BF2-9F01-1779-55866D48B86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6C4D081B-9287-FD50-9B58-10E8654BE97E}"/>
              </a:ext>
            </a:extLst>
          </p:cNvPr>
          <p:cNvSpPr>
            <a:spLocks noGrp="1"/>
          </p:cNvSpPr>
          <p:nvPr>
            <p:ph type="dt" sz="half" idx="10"/>
          </p:nvPr>
        </p:nvSpPr>
        <p:spPr/>
        <p:txBody>
          <a:bodyPr/>
          <a:lstStyle/>
          <a:p>
            <a:fld id="{CB00EB39-F645-0B4A-BE2C-8579F4A417FC}" type="datetimeFigureOut">
              <a:rPr lang="en-NL" smtClean="0"/>
              <a:t>04/16/2024</a:t>
            </a:fld>
            <a:endParaRPr lang="en-NL"/>
          </a:p>
        </p:txBody>
      </p:sp>
      <p:sp>
        <p:nvSpPr>
          <p:cNvPr id="6" name="Footer Placeholder 5">
            <a:extLst>
              <a:ext uri="{FF2B5EF4-FFF2-40B4-BE49-F238E27FC236}">
                <a16:creationId xmlns:a16="http://schemas.microsoft.com/office/drawing/2014/main" id="{5C39CBEE-94BB-C102-A686-FB91769643AA}"/>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790972F0-FE4C-6393-BD25-F23F360AF034}"/>
              </a:ext>
            </a:extLst>
          </p:cNvPr>
          <p:cNvSpPr>
            <a:spLocks noGrp="1"/>
          </p:cNvSpPr>
          <p:nvPr>
            <p:ph type="sldNum" sz="quarter" idx="12"/>
          </p:nvPr>
        </p:nvSpPr>
        <p:spPr/>
        <p:txBody>
          <a:bodyPr/>
          <a:lstStyle/>
          <a:p>
            <a:fld id="{6BACC272-FF3B-ED43-B651-5E6A36AF765F}" type="slidenum">
              <a:rPr lang="en-NL" smtClean="0"/>
              <a:t>‹#›</a:t>
            </a:fld>
            <a:endParaRPr lang="en-NL"/>
          </a:p>
        </p:txBody>
      </p:sp>
    </p:spTree>
    <p:extLst>
      <p:ext uri="{BB962C8B-B14F-4D97-AF65-F5344CB8AC3E}">
        <p14:creationId xmlns:p14="http://schemas.microsoft.com/office/powerpoint/2010/main" val="2241551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1ADFB-9B91-6970-ABBF-11F796150A92}"/>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0565C8CD-323A-D940-5051-462F7301B1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C48313A-9D83-EAF2-8411-3E42F430AE6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F25907AB-B102-8598-87DE-D99146E241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B230EA8-2339-E314-3823-E6956609CD6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C52072E7-3B55-11DA-8F76-299AC8B8B26D}"/>
              </a:ext>
            </a:extLst>
          </p:cNvPr>
          <p:cNvSpPr>
            <a:spLocks noGrp="1"/>
          </p:cNvSpPr>
          <p:nvPr>
            <p:ph type="dt" sz="half" idx="10"/>
          </p:nvPr>
        </p:nvSpPr>
        <p:spPr/>
        <p:txBody>
          <a:bodyPr/>
          <a:lstStyle/>
          <a:p>
            <a:fld id="{CB00EB39-F645-0B4A-BE2C-8579F4A417FC}" type="datetimeFigureOut">
              <a:rPr lang="en-NL" smtClean="0"/>
              <a:t>04/16/2024</a:t>
            </a:fld>
            <a:endParaRPr lang="en-NL"/>
          </a:p>
        </p:txBody>
      </p:sp>
      <p:sp>
        <p:nvSpPr>
          <p:cNvPr id="8" name="Footer Placeholder 7">
            <a:extLst>
              <a:ext uri="{FF2B5EF4-FFF2-40B4-BE49-F238E27FC236}">
                <a16:creationId xmlns:a16="http://schemas.microsoft.com/office/drawing/2014/main" id="{214469A2-BE1B-C73D-23F2-600DF5EA2FAE}"/>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B7B7D645-915F-44EE-73F5-348CAAC17A16}"/>
              </a:ext>
            </a:extLst>
          </p:cNvPr>
          <p:cNvSpPr>
            <a:spLocks noGrp="1"/>
          </p:cNvSpPr>
          <p:nvPr>
            <p:ph type="sldNum" sz="quarter" idx="12"/>
          </p:nvPr>
        </p:nvSpPr>
        <p:spPr/>
        <p:txBody>
          <a:bodyPr/>
          <a:lstStyle/>
          <a:p>
            <a:fld id="{6BACC272-FF3B-ED43-B651-5E6A36AF765F}" type="slidenum">
              <a:rPr lang="en-NL" smtClean="0"/>
              <a:t>‹#›</a:t>
            </a:fld>
            <a:endParaRPr lang="en-NL"/>
          </a:p>
        </p:txBody>
      </p:sp>
    </p:spTree>
    <p:extLst>
      <p:ext uri="{BB962C8B-B14F-4D97-AF65-F5344CB8AC3E}">
        <p14:creationId xmlns:p14="http://schemas.microsoft.com/office/powerpoint/2010/main" val="3520184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1D95D-F878-AA36-4F1E-41678466A24E}"/>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329CC9E6-8708-0745-6BFA-6CF8609C2916}"/>
              </a:ext>
            </a:extLst>
          </p:cNvPr>
          <p:cNvSpPr>
            <a:spLocks noGrp="1"/>
          </p:cNvSpPr>
          <p:nvPr>
            <p:ph type="dt" sz="half" idx="10"/>
          </p:nvPr>
        </p:nvSpPr>
        <p:spPr/>
        <p:txBody>
          <a:bodyPr/>
          <a:lstStyle/>
          <a:p>
            <a:fld id="{CB00EB39-F645-0B4A-BE2C-8579F4A417FC}" type="datetimeFigureOut">
              <a:rPr lang="en-NL" smtClean="0"/>
              <a:t>04/16/2024</a:t>
            </a:fld>
            <a:endParaRPr lang="en-NL"/>
          </a:p>
        </p:txBody>
      </p:sp>
      <p:sp>
        <p:nvSpPr>
          <p:cNvPr id="4" name="Footer Placeholder 3">
            <a:extLst>
              <a:ext uri="{FF2B5EF4-FFF2-40B4-BE49-F238E27FC236}">
                <a16:creationId xmlns:a16="http://schemas.microsoft.com/office/drawing/2014/main" id="{12BCD18A-2B25-F4D3-5400-C87EA28538F4}"/>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3C501CAA-3447-3CDC-2D6E-CFC4E263DAD3}"/>
              </a:ext>
            </a:extLst>
          </p:cNvPr>
          <p:cNvSpPr>
            <a:spLocks noGrp="1"/>
          </p:cNvSpPr>
          <p:nvPr>
            <p:ph type="sldNum" sz="quarter" idx="12"/>
          </p:nvPr>
        </p:nvSpPr>
        <p:spPr/>
        <p:txBody>
          <a:bodyPr/>
          <a:lstStyle/>
          <a:p>
            <a:fld id="{6BACC272-FF3B-ED43-B651-5E6A36AF765F}" type="slidenum">
              <a:rPr lang="en-NL" smtClean="0"/>
              <a:t>‹#›</a:t>
            </a:fld>
            <a:endParaRPr lang="en-NL"/>
          </a:p>
        </p:txBody>
      </p:sp>
    </p:spTree>
    <p:extLst>
      <p:ext uri="{BB962C8B-B14F-4D97-AF65-F5344CB8AC3E}">
        <p14:creationId xmlns:p14="http://schemas.microsoft.com/office/powerpoint/2010/main" val="320052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21CF0B-0C71-A2D0-0E11-B7DAD649F8BF}"/>
              </a:ext>
            </a:extLst>
          </p:cNvPr>
          <p:cNvSpPr>
            <a:spLocks noGrp="1"/>
          </p:cNvSpPr>
          <p:nvPr>
            <p:ph type="dt" sz="half" idx="10"/>
          </p:nvPr>
        </p:nvSpPr>
        <p:spPr/>
        <p:txBody>
          <a:bodyPr/>
          <a:lstStyle/>
          <a:p>
            <a:fld id="{CB00EB39-F645-0B4A-BE2C-8579F4A417FC}" type="datetimeFigureOut">
              <a:rPr lang="en-NL" smtClean="0"/>
              <a:t>04/16/2024</a:t>
            </a:fld>
            <a:endParaRPr lang="en-NL"/>
          </a:p>
        </p:txBody>
      </p:sp>
      <p:sp>
        <p:nvSpPr>
          <p:cNvPr id="3" name="Footer Placeholder 2">
            <a:extLst>
              <a:ext uri="{FF2B5EF4-FFF2-40B4-BE49-F238E27FC236}">
                <a16:creationId xmlns:a16="http://schemas.microsoft.com/office/drawing/2014/main" id="{B9E4CA54-DFBA-8C60-9814-F3914F159C5A}"/>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1463EA09-7ECC-3559-4AF1-AE28BDAC68E9}"/>
              </a:ext>
            </a:extLst>
          </p:cNvPr>
          <p:cNvSpPr>
            <a:spLocks noGrp="1"/>
          </p:cNvSpPr>
          <p:nvPr>
            <p:ph type="sldNum" sz="quarter" idx="12"/>
          </p:nvPr>
        </p:nvSpPr>
        <p:spPr/>
        <p:txBody>
          <a:bodyPr/>
          <a:lstStyle/>
          <a:p>
            <a:fld id="{6BACC272-FF3B-ED43-B651-5E6A36AF765F}" type="slidenum">
              <a:rPr lang="en-NL" smtClean="0"/>
              <a:t>‹#›</a:t>
            </a:fld>
            <a:endParaRPr lang="en-NL"/>
          </a:p>
        </p:txBody>
      </p:sp>
    </p:spTree>
    <p:extLst>
      <p:ext uri="{BB962C8B-B14F-4D97-AF65-F5344CB8AC3E}">
        <p14:creationId xmlns:p14="http://schemas.microsoft.com/office/powerpoint/2010/main" val="2680165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645CD-75F0-4F16-835C-E250DC96754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C7FC0506-708D-366F-85DC-6193EC54C9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BD0E1482-495E-8810-6CEF-1C26F9BFC5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9442170-5C63-BE96-938A-1ADB6A2CEF43}"/>
              </a:ext>
            </a:extLst>
          </p:cNvPr>
          <p:cNvSpPr>
            <a:spLocks noGrp="1"/>
          </p:cNvSpPr>
          <p:nvPr>
            <p:ph type="dt" sz="half" idx="10"/>
          </p:nvPr>
        </p:nvSpPr>
        <p:spPr/>
        <p:txBody>
          <a:bodyPr/>
          <a:lstStyle/>
          <a:p>
            <a:fld id="{CB00EB39-F645-0B4A-BE2C-8579F4A417FC}" type="datetimeFigureOut">
              <a:rPr lang="en-NL" smtClean="0"/>
              <a:t>04/16/2024</a:t>
            </a:fld>
            <a:endParaRPr lang="en-NL"/>
          </a:p>
        </p:txBody>
      </p:sp>
      <p:sp>
        <p:nvSpPr>
          <p:cNvPr id="6" name="Footer Placeholder 5">
            <a:extLst>
              <a:ext uri="{FF2B5EF4-FFF2-40B4-BE49-F238E27FC236}">
                <a16:creationId xmlns:a16="http://schemas.microsoft.com/office/drawing/2014/main" id="{17F3DF78-4923-C8D8-71E1-06743B62BCAF}"/>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268F351F-2DBE-DAE0-7433-AD4BC77FA559}"/>
              </a:ext>
            </a:extLst>
          </p:cNvPr>
          <p:cNvSpPr>
            <a:spLocks noGrp="1"/>
          </p:cNvSpPr>
          <p:nvPr>
            <p:ph type="sldNum" sz="quarter" idx="12"/>
          </p:nvPr>
        </p:nvSpPr>
        <p:spPr/>
        <p:txBody>
          <a:bodyPr/>
          <a:lstStyle/>
          <a:p>
            <a:fld id="{6BACC272-FF3B-ED43-B651-5E6A36AF765F}" type="slidenum">
              <a:rPr lang="en-NL" smtClean="0"/>
              <a:t>‹#›</a:t>
            </a:fld>
            <a:endParaRPr lang="en-NL"/>
          </a:p>
        </p:txBody>
      </p:sp>
    </p:spTree>
    <p:extLst>
      <p:ext uri="{BB962C8B-B14F-4D97-AF65-F5344CB8AC3E}">
        <p14:creationId xmlns:p14="http://schemas.microsoft.com/office/powerpoint/2010/main" val="1406134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CC632-59CE-A941-9D68-FE7213C4983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ED5801E4-C192-5868-11D1-C0BDF567D4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54B2924F-CDFA-F417-B71D-22F5642E87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19DB8A5-06B3-8EBA-8A39-B21BFB0DCD0F}"/>
              </a:ext>
            </a:extLst>
          </p:cNvPr>
          <p:cNvSpPr>
            <a:spLocks noGrp="1"/>
          </p:cNvSpPr>
          <p:nvPr>
            <p:ph type="dt" sz="half" idx="10"/>
          </p:nvPr>
        </p:nvSpPr>
        <p:spPr/>
        <p:txBody>
          <a:bodyPr/>
          <a:lstStyle/>
          <a:p>
            <a:fld id="{CB00EB39-F645-0B4A-BE2C-8579F4A417FC}" type="datetimeFigureOut">
              <a:rPr lang="en-NL" smtClean="0"/>
              <a:t>04/16/2024</a:t>
            </a:fld>
            <a:endParaRPr lang="en-NL"/>
          </a:p>
        </p:txBody>
      </p:sp>
      <p:sp>
        <p:nvSpPr>
          <p:cNvPr id="6" name="Footer Placeholder 5">
            <a:extLst>
              <a:ext uri="{FF2B5EF4-FFF2-40B4-BE49-F238E27FC236}">
                <a16:creationId xmlns:a16="http://schemas.microsoft.com/office/drawing/2014/main" id="{FE83E554-A063-DDAD-3D66-A0D173B47156}"/>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29B4BDEE-D09B-EB29-AE80-112B8E115859}"/>
              </a:ext>
            </a:extLst>
          </p:cNvPr>
          <p:cNvSpPr>
            <a:spLocks noGrp="1"/>
          </p:cNvSpPr>
          <p:nvPr>
            <p:ph type="sldNum" sz="quarter" idx="12"/>
          </p:nvPr>
        </p:nvSpPr>
        <p:spPr/>
        <p:txBody>
          <a:bodyPr/>
          <a:lstStyle/>
          <a:p>
            <a:fld id="{6BACC272-FF3B-ED43-B651-5E6A36AF765F}" type="slidenum">
              <a:rPr lang="en-NL" smtClean="0"/>
              <a:t>‹#›</a:t>
            </a:fld>
            <a:endParaRPr lang="en-NL"/>
          </a:p>
        </p:txBody>
      </p:sp>
    </p:spTree>
    <p:extLst>
      <p:ext uri="{BB962C8B-B14F-4D97-AF65-F5344CB8AC3E}">
        <p14:creationId xmlns:p14="http://schemas.microsoft.com/office/powerpoint/2010/main" val="2806308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2424DF-0D6D-582C-68AA-C36373144A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68A8DE73-1D9B-18F5-FD94-7E7E39C0EB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A64DA46F-B5DC-E7D8-A0A1-C339D2858F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00EB39-F645-0B4A-BE2C-8579F4A417FC}" type="datetimeFigureOut">
              <a:rPr lang="en-NL" smtClean="0"/>
              <a:t>04/16/2024</a:t>
            </a:fld>
            <a:endParaRPr lang="en-NL"/>
          </a:p>
        </p:txBody>
      </p:sp>
      <p:sp>
        <p:nvSpPr>
          <p:cNvPr id="5" name="Footer Placeholder 4">
            <a:extLst>
              <a:ext uri="{FF2B5EF4-FFF2-40B4-BE49-F238E27FC236}">
                <a16:creationId xmlns:a16="http://schemas.microsoft.com/office/drawing/2014/main" id="{4531CABE-52E0-4F65-45B9-FF487F1C17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25375CEB-7105-C65F-3945-7D86243C2E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ACC272-FF3B-ED43-B651-5E6A36AF765F}" type="slidenum">
              <a:rPr lang="en-NL" smtClean="0"/>
              <a:t>‹#›</a:t>
            </a:fld>
            <a:endParaRPr lang="en-NL"/>
          </a:p>
        </p:txBody>
      </p:sp>
    </p:spTree>
    <p:extLst>
      <p:ext uri="{BB962C8B-B14F-4D97-AF65-F5344CB8AC3E}">
        <p14:creationId xmlns:p14="http://schemas.microsoft.com/office/powerpoint/2010/main" val="1316847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hyperlink" Target="https://github.com/orgs/EAGE-Annual-Hackathon/discussion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hyperlink" Target="https://github.com/EAGE-Annual-Hackathon/EAGE-Hackathon-2023-Instruction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22.sv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15.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A3F3A82-ADD4-0C1D-B90E-EBDEDFE7163F}"/>
              </a:ext>
            </a:extLst>
          </p:cNvPr>
          <p:cNvSpPr>
            <a:spLocks noGrp="1"/>
          </p:cNvSpPr>
          <p:nvPr>
            <p:ph type="ctrTitle"/>
          </p:nvPr>
        </p:nvSpPr>
        <p:spPr/>
        <p:txBody>
          <a:bodyPr/>
          <a:lstStyle/>
          <a:p>
            <a:endParaRPr lang="es-CO"/>
          </a:p>
        </p:txBody>
      </p:sp>
      <p:pic>
        <p:nvPicPr>
          <p:cNvPr id="6" name="Imagen 5">
            <a:extLst>
              <a:ext uri="{FF2B5EF4-FFF2-40B4-BE49-F238E27FC236}">
                <a16:creationId xmlns:a16="http://schemas.microsoft.com/office/drawing/2014/main" id="{4CAC15E3-39A0-7A8E-7AF9-3022227CF8F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789014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2" name="Content Placeholder 6" descr="A white background with black dots&#10;&#10;Description automatically generated">
            <a:extLst>
              <a:ext uri="{FF2B5EF4-FFF2-40B4-BE49-F238E27FC236}">
                <a16:creationId xmlns:a16="http://schemas.microsoft.com/office/drawing/2014/main" id="{A9AD0A64-BC46-C14F-5210-C2D37EC5AAEE}"/>
              </a:ext>
            </a:extLst>
          </p:cNvPr>
          <p:cNvPicPr>
            <a:picLocks noChangeAspect="1"/>
          </p:cNvPicPr>
          <p:nvPr/>
        </p:nvPicPr>
        <p:blipFill>
          <a:blip r:embed="rId3"/>
          <a:stretch>
            <a:fillRect/>
          </a:stretch>
        </p:blipFill>
        <p:spPr>
          <a:xfrm>
            <a:off x="0" y="0"/>
            <a:ext cx="12192000" cy="6858000"/>
          </a:xfrm>
          <a:prstGeom prst="rect">
            <a:avLst/>
          </a:prstGeom>
        </p:spPr>
      </p:pic>
      <p:sp>
        <p:nvSpPr>
          <p:cNvPr id="68" name="Google Shape;68;p15"/>
          <p:cNvSpPr txBox="1">
            <a:spLocks noGrp="1"/>
          </p:cNvSpPr>
          <p:nvPr>
            <p:ph type="title"/>
          </p:nvPr>
        </p:nvSpPr>
        <p:spPr>
          <a:xfrm>
            <a:off x="2002333" y="85367"/>
            <a:ext cx="9721200" cy="763600"/>
          </a:xfrm>
          <a:prstGeom prst="rect">
            <a:avLst/>
          </a:prstGeom>
        </p:spPr>
        <p:txBody>
          <a:bodyPr spcFirstLastPara="1" vert="horz" wrap="square" lIns="121900" tIns="121900" rIns="121900" bIns="121900" rtlCol="0" anchor="t" anchorCtr="0">
            <a:normAutofit fontScale="90000"/>
          </a:bodyPr>
          <a:lstStyle/>
          <a:p>
            <a:pPr algn="ctr">
              <a:buClr>
                <a:schemeClr val="dk1"/>
              </a:buClr>
              <a:buSzPct val="39285"/>
            </a:pPr>
            <a:r>
              <a:rPr lang="en" dirty="0">
                <a:latin typeface="Century Gothic"/>
                <a:ea typeface="Century Gothic"/>
                <a:cs typeface="Century Gothic"/>
                <a:sym typeface="Century Gothic"/>
              </a:rPr>
              <a:t>Github is our main tool during the hack</a:t>
            </a:r>
            <a:endParaRPr dirty="0"/>
          </a:p>
        </p:txBody>
      </p:sp>
      <p:sp>
        <p:nvSpPr>
          <p:cNvPr id="69" name="Google Shape;69;p15"/>
          <p:cNvSpPr txBox="1">
            <a:spLocks noGrp="1"/>
          </p:cNvSpPr>
          <p:nvPr>
            <p:ph type="body" idx="1"/>
          </p:nvPr>
        </p:nvSpPr>
        <p:spPr>
          <a:xfrm>
            <a:off x="2002333" y="1243292"/>
            <a:ext cx="9721200" cy="4555200"/>
          </a:xfrm>
          <a:prstGeom prst="rect">
            <a:avLst/>
          </a:prstGeom>
        </p:spPr>
        <p:txBody>
          <a:bodyPr spcFirstLastPara="1" vert="horz" wrap="square" lIns="121900" tIns="121900" rIns="121900" bIns="121900" rtlCol="0" anchor="t" anchorCtr="0">
            <a:normAutofit/>
          </a:bodyPr>
          <a:lstStyle/>
          <a:p>
            <a:pPr marL="0" indent="0" algn="ctr">
              <a:spcAft>
                <a:spcPts val="1600"/>
              </a:spcAft>
              <a:buClr>
                <a:schemeClr val="dk1"/>
              </a:buClr>
              <a:buSzPts val="1100"/>
              <a:buNone/>
            </a:pPr>
            <a:r>
              <a:rPr lang="en" dirty="0">
                <a:latin typeface="Century Gothic"/>
                <a:ea typeface="Century Gothic"/>
                <a:cs typeface="Century Gothic"/>
                <a:sym typeface="Century Gothic"/>
                <a:hlinkClick r:id="rId4"/>
              </a:rPr>
              <a:t>EAGE – Annual – Hackathon - Discussions</a:t>
            </a:r>
            <a:endParaRPr dirty="0"/>
          </a:p>
        </p:txBody>
      </p:sp>
    </p:spTree>
    <p:extLst>
      <p:ext uri="{BB962C8B-B14F-4D97-AF65-F5344CB8AC3E}">
        <p14:creationId xmlns:p14="http://schemas.microsoft.com/office/powerpoint/2010/main" val="1665561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2" name="Content Placeholder 6" descr="A white background with black dots&#10;&#10;Description automatically generated">
            <a:extLst>
              <a:ext uri="{FF2B5EF4-FFF2-40B4-BE49-F238E27FC236}">
                <a16:creationId xmlns:a16="http://schemas.microsoft.com/office/drawing/2014/main" id="{8ED047C2-2C86-86BE-B80E-1B449F3F63FD}"/>
              </a:ext>
            </a:extLst>
          </p:cNvPr>
          <p:cNvPicPr>
            <a:picLocks noChangeAspect="1"/>
          </p:cNvPicPr>
          <p:nvPr/>
        </p:nvPicPr>
        <p:blipFill>
          <a:blip r:embed="rId3"/>
          <a:stretch>
            <a:fillRect/>
          </a:stretch>
        </p:blipFill>
        <p:spPr>
          <a:xfrm>
            <a:off x="0" y="0"/>
            <a:ext cx="12192000" cy="6858000"/>
          </a:xfrm>
          <a:prstGeom prst="rect">
            <a:avLst/>
          </a:prstGeom>
        </p:spPr>
      </p:pic>
      <p:sp>
        <p:nvSpPr>
          <p:cNvPr id="68" name="Google Shape;68;p15"/>
          <p:cNvSpPr txBox="1">
            <a:spLocks noGrp="1"/>
          </p:cNvSpPr>
          <p:nvPr>
            <p:ph type="title"/>
          </p:nvPr>
        </p:nvSpPr>
        <p:spPr>
          <a:xfrm>
            <a:off x="2002333" y="85367"/>
            <a:ext cx="9721200" cy="763600"/>
          </a:xfrm>
          <a:prstGeom prst="rect">
            <a:avLst/>
          </a:prstGeom>
        </p:spPr>
        <p:txBody>
          <a:bodyPr spcFirstLastPara="1" vert="horz" wrap="square" lIns="121900" tIns="121900" rIns="121900" bIns="121900" rtlCol="0" anchor="t" anchorCtr="0">
            <a:normAutofit fontScale="90000"/>
          </a:bodyPr>
          <a:lstStyle/>
          <a:p>
            <a:pPr>
              <a:buClr>
                <a:schemeClr val="dk1"/>
              </a:buClr>
              <a:buSzPct val="39285"/>
            </a:pPr>
            <a:r>
              <a:rPr lang="en" dirty="0">
                <a:latin typeface="Century Gothic"/>
                <a:sym typeface="Century Gothic"/>
              </a:rPr>
              <a:t>Github Hackathon Instructions</a:t>
            </a:r>
            <a:endParaRPr dirty="0"/>
          </a:p>
        </p:txBody>
      </p:sp>
      <p:sp>
        <p:nvSpPr>
          <p:cNvPr id="7" name="Google Shape;69;p15">
            <a:extLst>
              <a:ext uri="{FF2B5EF4-FFF2-40B4-BE49-F238E27FC236}">
                <a16:creationId xmlns:a16="http://schemas.microsoft.com/office/drawing/2014/main" id="{7B8CB4C5-7386-7BC6-53BC-899D671F3D70}"/>
              </a:ext>
            </a:extLst>
          </p:cNvPr>
          <p:cNvSpPr txBox="1">
            <a:spLocks noGrp="1"/>
          </p:cNvSpPr>
          <p:nvPr>
            <p:ph type="body" idx="1"/>
          </p:nvPr>
        </p:nvSpPr>
        <p:spPr>
          <a:xfrm>
            <a:off x="2002332" y="1069120"/>
            <a:ext cx="9721200" cy="4555200"/>
          </a:xfrm>
          <a:prstGeom prst="rect">
            <a:avLst/>
          </a:prstGeom>
        </p:spPr>
        <p:txBody>
          <a:bodyPr spcFirstLastPara="1" vert="horz" wrap="square" lIns="121900" tIns="121900" rIns="121900" bIns="121900" rtlCol="0" anchor="t" anchorCtr="0">
            <a:normAutofit/>
          </a:bodyPr>
          <a:lstStyle/>
          <a:p>
            <a:pPr marL="0" indent="0" algn="ctr">
              <a:spcAft>
                <a:spcPts val="1600"/>
              </a:spcAft>
              <a:buClr>
                <a:schemeClr val="dk1"/>
              </a:buClr>
              <a:buSzPts val="1100"/>
              <a:buNone/>
            </a:pPr>
            <a:r>
              <a:rPr lang="en" dirty="0">
                <a:latin typeface="Century Gothic"/>
                <a:ea typeface="Century Gothic"/>
                <a:cs typeface="Century Gothic"/>
                <a:sym typeface="Century Gothic"/>
                <a:hlinkClick r:id="rId4"/>
              </a:rPr>
              <a:t>EAGE – Annual – Hackathon - Instructions</a:t>
            </a:r>
            <a:endParaRPr dirty="0"/>
          </a:p>
        </p:txBody>
      </p:sp>
    </p:spTree>
    <p:extLst>
      <p:ext uri="{BB962C8B-B14F-4D97-AF65-F5344CB8AC3E}">
        <p14:creationId xmlns:p14="http://schemas.microsoft.com/office/powerpoint/2010/main" val="2340467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3" name="Content Placeholder 6" descr="A white background with black dots&#10;&#10;Description automatically generated">
            <a:extLst>
              <a:ext uri="{FF2B5EF4-FFF2-40B4-BE49-F238E27FC236}">
                <a16:creationId xmlns:a16="http://schemas.microsoft.com/office/drawing/2014/main" id="{47757B23-3D27-FED0-932F-455C770394E0}"/>
              </a:ext>
            </a:extLst>
          </p:cNvPr>
          <p:cNvPicPr>
            <a:picLocks noChangeAspect="1"/>
          </p:cNvPicPr>
          <p:nvPr/>
        </p:nvPicPr>
        <p:blipFill>
          <a:blip r:embed="rId3"/>
          <a:stretch>
            <a:fillRect/>
          </a:stretch>
        </p:blipFill>
        <p:spPr>
          <a:xfrm>
            <a:off x="0" y="0"/>
            <a:ext cx="12192000" cy="6858000"/>
          </a:xfrm>
          <a:prstGeom prst="rect">
            <a:avLst/>
          </a:prstGeom>
        </p:spPr>
      </p:pic>
      <p:sp>
        <p:nvSpPr>
          <p:cNvPr id="5" name="Google Shape;68;p15">
            <a:extLst>
              <a:ext uri="{FF2B5EF4-FFF2-40B4-BE49-F238E27FC236}">
                <a16:creationId xmlns:a16="http://schemas.microsoft.com/office/drawing/2014/main" id="{3D0B3B7D-4B75-0BBE-5542-FEFE3BF11FDF}"/>
              </a:ext>
            </a:extLst>
          </p:cNvPr>
          <p:cNvSpPr txBox="1">
            <a:spLocks/>
          </p:cNvSpPr>
          <p:nvPr/>
        </p:nvSpPr>
        <p:spPr>
          <a:xfrm>
            <a:off x="1876220" y="118756"/>
            <a:ext cx="9721200" cy="763600"/>
          </a:xfrm>
          <a:prstGeom prst="rect">
            <a:avLst/>
          </a:prstGeom>
          <a:noFill/>
          <a:ln>
            <a:noFill/>
          </a:ln>
        </p:spPr>
        <p:txBody>
          <a:bodyPr spcFirstLastPara="1" wrap="square" lIns="121900" tIns="121900" rIns="121900" bIns="121900" anchor="t" anchorCtr="0">
            <a:normAutofit fontScale="975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300"/>
              <a:buFont typeface="Century Gothic"/>
              <a:buNone/>
              <a:defRPr sz="2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9pPr>
          </a:lstStyle>
          <a:p>
            <a:pPr>
              <a:buSzPct val="39285"/>
              <a:buFont typeface="Arial"/>
              <a:buNone/>
            </a:pPr>
            <a:r>
              <a:rPr lang="nb-NO" sz="3733" dirty="0"/>
              <a:t>Resources </a:t>
            </a:r>
            <a:r>
              <a:rPr lang="nb-NO" sz="3733" dirty="0" err="1"/>
              <a:t>can</a:t>
            </a:r>
            <a:r>
              <a:rPr lang="nb-NO" sz="3733" dirty="0"/>
              <a:t> </a:t>
            </a:r>
            <a:r>
              <a:rPr lang="nb-NO" sz="3733" dirty="0" err="1"/>
              <a:t>also</a:t>
            </a:r>
            <a:r>
              <a:rPr lang="nb-NO" sz="3733" dirty="0"/>
              <a:t> be </a:t>
            </a:r>
            <a:r>
              <a:rPr lang="nb-NO" sz="3733" dirty="0" err="1"/>
              <a:t>found</a:t>
            </a:r>
            <a:r>
              <a:rPr lang="nb-NO" sz="3733" dirty="0"/>
              <a:t> </a:t>
            </a:r>
            <a:r>
              <a:rPr lang="nb-NO" sz="3733" dirty="0" err="1"/>
              <a:t>on</a:t>
            </a:r>
            <a:r>
              <a:rPr lang="nb-NO" sz="3733" dirty="0"/>
              <a:t> </a:t>
            </a:r>
            <a:r>
              <a:rPr lang="nb-NO" sz="3733" dirty="0" err="1"/>
              <a:t>Github</a:t>
            </a:r>
            <a:endParaRPr lang="nb-NO" sz="3733" dirty="0"/>
          </a:p>
        </p:txBody>
      </p:sp>
    </p:spTree>
    <p:extLst>
      <p:ext uri="{BB962C8B-B14F-4D97-AF65-F5344CB8AC3E}">
        <p14:creationId xmlns:p14="http://schemas.microsoft.com/office/powerpoint/2010/main" val="5781523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3" name="Content Placeholder 6" descr="A white background with black dots&#10;&#10;Description automatically generated">
            <a:extLst>
              <a:ext uri="{FF2B5EF4-FFF2-40B4-BE49-F238E27FC236}">
                <a16:creationId xmlns:a16="http://schemas.microsoft.com/office/drawing/2014/main" id="{A4C845E6-DBB0-F06E-258A-17841E9E770A}"/>
              </a:ext>
            </a:extLst>
          </p:cNvPr>
          <p:cNvPicPr>
            <a:picLocks noChangeAspect="1"/>
          </p:cNvPicPr>
          <p:nvPr/>
        </p:nvPicPr>
        <p:blipFill>
          <a:blip r:embed="rId3"/>
          <a:stretch>
            <a:fillRect/>
          </a:stretch>
        </p:blipFill>
        <p:spPr>
          <a:xfrm>
            <a:off x="0" y="0"/>
            <a:ext cx="12192000" cy="6858000"/>
          </a:xfrm>
          <a:prstGeom prst="rect">
            <a:avLst/>
          </a:prstGeom>
        </p:spPr>
      </p:pic>
      <p:sp>
        <p:nvSpPr>
          <p:cNvPr id="258" name="Google Shape;258;p44"/>
          <p:cNvSpPr txBox="1">
            <a:spLocks noGrp="1"/>
          </p:cNvSpPr>
          <p:nvPr>
            <p:ph type="title"/>
          </p:nvPr>
        </p:nvSpPr>
        <p:spPr>
          <a:xfrm>
            <a:off x="1973112" y="229608"/>
            <a:ext cx="9662984" cy="544512"/>
          </a:xfrm>
          <a:prstGeom prst="rect">
            <a:avLst/>
          </a:prstGeom>
          <a:noFill/>
          <a:ln>
            <a:noFill/>
          </a:ln>
        </p:spPr>
        <p:txBody>
          <a:bodyPr spcFirstLastPara="1" vert="horz" wrap="square" lIns="91433" tIns="45700" rIns="91433" bIns="45700" rtlCol="0" anchor="ctr" anchorCtr="0">
            <a:normAutofit fontScale="90000"/>
          </a:bodyPr>
          <a:lstStyle/>
          <a:p>
            <a:pPr>
              <a:spcBef>
                <a:spcPts val="0"/>
              </a:spcBef>
              <a:buClr>
                <a:schemeClr val="dk1"/>
              </a:buClr>
              <a:buSzPct val="100000"/>
            </a:pPr>
            <a:r>
              <a:rPr lang="de" dirty="0"/>
              <a:t>GPU </a:t>
            </a:r>
            <a:r>
              <a:rPr lang="de" dirty="0" err="1"/>
              <a:t>resources</a:t>
            </a:r>
            <a:endParaRPr dirty="0"/>
          </a:p>
        </p:txBody>
      </p:sp>
      <p:pic>
        <p:nvPicPr>
          <p:cNvPr id="261" name="Google Shape;261;p44" descr="Logos &amp; Brand Guidelines | NVIDIA"/>
          <p:cNvPicPr preferRelativeResize="0"/>
          <p:nvPr/>
        </p:nvPicPr>
        <p:blipFill rotWithShape="1">
          <a:blip r:embed="rId4">
            <a:alphaModFix/>
          </a:blip>
          <a:srcRect/>
          <a:stretch/>
        </p:blipFill>
        <p:spPr>
          <a:xfrm>
            <a:off x="9912990" y="53147"/>
            <a:ext cx="2279009" cy="1281943"/>
          </a:xfrm>
          <a:prstGeom prst="rect">
            <a:avLst/>
          </a:prstGeom>
          <a:noFill/>
          <a:ln>
            <a:noFill/>
          </a:ln>
        </p:spPr>
      </p:pic>
      <p:sp>
        <p:nvSpPr>
          <p:cNvPr id="262" name="Google Shape;262;p44"/>
          <p:cNvSpPr txBox="1"/>
          <p:nvPr/>
        </p:nvSpPr>
        <p:spPr>
          <a:xfrm>
            <a:off x="1973112" y="3026884"/>
            <a:ext cx="4437861" cy="2678193"/>
          </a:xfrm>
          <a:prstGeom prst="rect">
            <a:avLst/>
          </a:prstGeom>
          <a:noFill/>
          <a:ln>
            <a:noFill/>
          </a:ln>
        </p:spPr>
        <p:txBody>
          <a:bodyPr spcFirstLastPara="1" wrap="square" lIns="91433" tIns="45700" rIns="91433" bIns="45700" anchor="t" anchorCtr="0">
            <a:spAutoFit/>
          </a:bodyPr>
          <a:lstStyle/>
          <a:p>
            <a:r>
              <a:rPr lang="de" sz="1867" b="1" dirty="0">
                <a:solidFill>
                  <a:schemeClr val="dk1"/>
                </a:solidFill>
                <a:latin typeface="Calibri"/>
                <a:ea typeface="Calibri"/>
                <a:cs typeface="Calibri"/>
                <a:sym typeface="Calibri"/>
              </a:rPr>
              <a:t>Connect </a:t>
            </a:r>
            <a:r>
              <a:rPr lang="de" sz="1867" b="1" dirty="0" err="1">
                <a:solidFill>
                  <a:schemeClr val="dk1"/>
                </a:solidFill>
                <a:latin typeface="Calibri"/>
                <a:ea typeface="Calibri"/>
                <a:cs typeface="Calibri"/>
                <a:sym typeface="Calibri"/>
              </a:rPr>
              <a:t>to</a:t>
            </a:r>
            <a:r>
              <a:rPr lang="de" sz="1867" b="1" dirty="0">
                <a:solidFill>
                  <a:schemeClr val="dk1"/>
                </a:solidFill>
                <a:latin typeface="Calibri"/>
                <a:ea typeface="Calibri"/>
                <a:cs typeface="Calibri"/>
                <a:sym typeface="Calibri"/>
              </a:rPr>
              <a:t> </a:t>
            </a:r>
            <a:r>
              <a:rPr lang="de" sz="1867" b="1" dirty="0" err="1">
                <a:solidFill>
                  <a:schemeClr val="dk1"/>
                </a:solidFill>
                <a:latin typeface="Calibri"/>
                <a:ea typeface="Calibri"/>
                <a:cs typeface="Calibri"/>
                <a:sym typeface="Calibri"/>
              </a:rPr>
              <a:t>login</a:t>
            </a:r>
            <a:r>
              <a:rPr lang="de" sz="1867" b="1" dirty="0">
                <a:solidFill>
                  <a:schemeClr val="dk1"/>
                </a:solidFill>
                <a:latin typeface="Calibri"/>
                <a:ea typeface="Calibri"/>
                <a:cs typeface="Calibri"/>
                <a:sym typeface="Calibri"/>
              </a:rPr>
              <a:t> </a:t>
            </a:r>
            <a:r>
              <a:rPr lang="de" sz="1867" b="1" dirty="0" err="1">
                <a:solidFill>
                  <a:schemeClr val="dk1"/>
                </a:solidFill>
                <a:latin typeface="Calibri"/>
                <a:ea typeface="Calibri"/>
                <a:cs typeface="Calibri"/>
                <a:sym typeface="Calibri"/>
              </a:rPr>
              <a:t>node</a:t>
            </a:r>
            <a:r>
              <a:rPr lang="de" sz="1867" b="1" dirty="0">
                <a:solidFill>
                  <a:schemeClr val="dk1"/>
                </a:solidFill>
                <a:latin typeface="Calibri"/>
                <a:ea typeface="Calibri"/>
                <a:cs typeface="Calibri"/>
                <a:sym typeface="Calibri"/>
              </a:rPr>
              <a:t>:</a:t>
            </a:r>
            <a:endParaRPr sz="1467" dirty="0"/>
          </a:p>
          <a:p>
            <a:r>
              <a:rPr lang="de" sz="1867" dirty="0" err="1">
                <a:solidFill>
                  <a:schemeClr val="dk1"/>
                </a:solidFill>
                <a:highlight>
                  <a:srgbClr val="FFFF00"/>
                </a:highlight>
                <a:latin typeface="Calibri"/>
                <a:ea typeface="Calibri"/>
                <a:cs typeface="Calibri"/>
                <a:sym typeface="Calibri"/>
              </a:rPr>
              <a:t>ssh</a:t>
            </a:r>
            <a:r>
              <a:rPr lang="de" sz="1867" dirty="0">
                <a:solidFill>
                  <a:schemeClr val="dk1"/>
                </a:solidFill>
                <a:highlight>
                  <a:srgbClr val="FFFF00"/>
                </a:highlight>
                <a:latin typeface="Calibri"/>
                <a:ea typeface="Calibri"/>
                <a:cs typeface="Calibri"/>
                <a:sym typeface="Calibri"/>
              </a:rPr>
              <a:t> </a:t>
            </a:r>
            <a:r>
              <a:rPr lang="de" sz="1867" dirty="0" err="1">
                <a:solidFill>
                  <a:schemeClr val="dk1"/>
                </a:solidFill>
                <a:highlight>
                  <a:srgbClr val="FFFF00"/>
                </a:highlight>
                <a:latin typeface="Calibri"/>
                <a:ea typeface="Calibri"/>
                <a:cs typeface="Calibri"/>
                <a:sym typeface="Calibri"/>
              </a:rPr>
              <a:t>you_login@nvpoc.ddnsfree.com</a:t>
            </a:r>
            <a:endParaRPr sz="1467" dirty="0">
              <a:highlight>
                <a:srgbClr val="FFFF00"/>
              </a:highlight>
            </a:endParaRPr>
          </a:p>
          <a:p>
            <a:endParaRPr sz="1867" dirty="0">
              <a:solidFill>
                <a:schemeClr val="dk1"/>
              </a:solidFill>
              <a:latin typeface="Calibri"/>
              <a:ea typeface="Calibri"/>
              <a:cs typeface="Calibri"/>
              <a:sym typeface="Calibri"/>
            </a:endParaRPr>
          </a:p>
          <a:p>
            <a:r>
              <a:rPr lang="de" sz="1867" b="1" dirty="0">
                <a:solidFill>
                  <a:schemeClr val="dk1"/>
                </a:solidFill>
                <a:latin typeface="Calibri"/>
                <a:ea typeface="Calibri"/>
                <a:cs typeface="Calibri"/>
                <a:sym typeface="Calibri"/>
              </a:rPr>
              <a:t>Run </a:t>
            </a:r>
            <a:r>
              <a:rPr lang="de" sz="1867" b="1" dirty="0" err="1">
                <a:solidFill>
                  <a:schemeClr val="dk1"/>
                </a:solidFill>
                <a:latin typeface="Calibri"/>
                <a:ea typeface="Calibri"/>
                <a:cs typeface="Calibri"/>
                <a:sym typeface="Calibri"/>
              </a:rPr>
              <a:t>interactive</a:t>
            </a:r>
            <a:r>
              <a:rPr lang="de" sz="1867" b="1" dirty="0">
                <a:solidFill>
                  <a:schemeClr val="dk1"/>
                </a:solidFill>
                <a:latin typeface="Calibri"/>
                <a:ea typeface="Calibri"/>
                <a:cs typeface="Calibri"/>
                <a:sym typeface="Calibri"/>
              </a:rPr>
              <a:t> </a:t>
            </a:r>
            <a:r>
              <a:rPr lang="de" sz="1867" b="1" dirty="0" err="1">
                <a:solidFill>
                  <a:schemeClr val="dk1"/>
                </a:solidFill>
                <a:latin typeface="Calibri"/>
                <a:ea typeface="Calibri"/>
                <a:cs typeface="Calibri"/>
                <a:sym typeface="Calibri"/>
              </a:rPr>
              <a:t>session</a:t>
            </a:r>
            <a:r>
              <a:rPr lang="de" sz="1867" b="1" dirty="0">
                <a:solidFill>
                  <a:schemeClr val="dk1"/>
                </a:solidFill>
                <a:latin typeface="Calibri"/>
                <a:ea typeface="Calibri"/>
                <a:cs typeface="Calibri"/>
                <a:sym typeface="Calibri"/>
              </a:rPr>
              <a:t>:</a:t>
            </a:r>
            <a:endParaRPr sz="1467" dirty="0"/>
          </a:p>
          <a:p>
            <a:r>
              <a:rPr lang="de" sz="1867" dirty="0" err="1">
                <a:solidFill>
                  <a:schemeClr val="dk1"/>
                </a:solidFill>
                <a:highlight>
                  <a:srgbClr val="FFFF00"/>
                </a:highlight>
                <a:latin typeface="Calibri"/>
                <a:ea typeface="Calibri"/>
                <a:cs typeface="Calibri"/>
                <a:sym typeface="Calibri"/>
              </a:rPr>
              <a:t>srun</a:t>
            </a:r>
            <a:r>
              <a:rPr lang="de" sz="1867" dirty="0">
                <a:solidFill>
                  <a:schemeClr val="dk1"/>
                </a:solidFill>
                <a:highlight>
                  <a:srgbClr val="FFFF00"/>
                </a:highlight>
                <a:latin typeface="Calibri"/>
                <a:ea typeface="Calibri"/>
                <a:cs typeface="Calibri"/>
                <a:sym typeface="Calibri"/>
              </a:rPr>
              <a:t> --</a:t>
            </a:r>
            <a:r>
              <a:rPr lang="de" sz="1867" dirty="0" err="1">
                <a:solidFill>
                  <a:schemeClr val="dk1"/>
                </a:solidFill>
                <a:highlight>
                  <a:srgbClr val="FFFF00"/>
                </a:highlight>
                <a:latin typeface="Calibri"/>
                <a:ea typeface="Calibri"/>
                <a:cs typeface="Calibri"/>
                <a:sym typeface="Calibri"/>
              </a:rPr>
              <a:t>gpus</a:t>
            </a:r>
            <a:r>
              <a:rPr lang="de" sz="1867" dirty="0">
                <a:solidFill>
                  <a:schemeClr val="dk1"/>
                </a:solidFill>
                <a:highlight>
                  <a:srgbClr val="FFFF00"/>
                </a:highlight>
                <a:latin typeface="Calibri"/>
                <a:ea typeface="Calibri"/>
                <a:cs typeface="Calibri"/>
                <a:sym typeface="Calibri"/>
              </a:rPr>
              <a:t> N  --</a:t>
            </a:r>
            <a:r>
              <a:rPr lang="de" sz="1867" dirty="0" err="1">
                <a:solidFill>
                  <a:schemeClr val="dk1"/>
                </a:solidFill>
                <a:highlight>
                  <a:srgbClr val="FFFF00"/>
                </a:highlight>
                <a:latin typeface="Calibri"/>
                <a:ea typeface="Calibri"/>
                <a:cs typeface="Calibri"/>
                <a:sym typeface="Calibri"/>
              </a:rPr>
              <a:t>pty</a:t>
            </a:r>
            <a:r>
              <a:rPr lang="de" sz="1867" dirty="0">
                <a:solidFill>
                  <a:schemeClr val="dk1"/>
                </a:solidFill>
                <a:highlight>
                  <a:srgbClr val="FFFF00"/>
                </a:highlight>
                <a:latin typeface="Calibri"/>
                <a:ea typeface="Calibri"/>
                <a:cs typeface="Calibri"/>
                <a:sym typeface="Calibri"/>
              </a:rPr>
              <a:t> bash -i </a:t>
            </a:r>
            <a:endParaRPr sz="1867" dirty="0">
              <a:solidFill>
                <a:schemeClr val="dk1"/>
              </a:solidFill>
              <a:highlight>
                <a:srgbClr val="FFFF00"/>
              </a:highlight>
              <a:latin typeface="Calibri"/>
              <a:ea typeface="Calibri"/>
              <a:cs typeface="Calibri"/>
              <a:sym typeface="Calibri"/>
            </a:endParaRPr>
          </a:p>
          <a:p>
            <a:endParaRPr sz="1867" b="1" dirty="0">
              <a:solidFill>
                <a:schemeClr val="dk1"/>
              </a:solidFill>
              <a:latin typeface="Calibri"/>
              <a:ea typeface="Calibri"/>
              <a:cs typeface="Calibri"/>
              <a:sym typeface="Calibri"/>
            </a:endParaRPr>
          </a:p>
          <a:p>
            <a:r>
              <a:rPr lang="de" sz="1867" b="1" dirty="0">
                <a:solidFill>
                  <a:schemeClr val="dk1"/>
                </a:solidFill>
                <a:latin typeface="Calibri"/>
                <a:ea typeface="Calibri"/>
                <a:cs typeface="Calibri"/>
                <a:sym typeface="Calibri"/>
              </a:rPr>
              <a:t>NVIDIA Docker Container Repository</a:t>
            </a:r>
            <a:endParaRPr sz="1867" dirty="0">
              <a:solidFill>
                <a:schemeClr val="dk1"/>
              </a:solidFill>
              <a:latin typeface="Calibri"/>
              <a:ea typeface="Calibri"/>
              <a:cs typeface="Calibri"/>
              <a:sym typeface="Calibri"/>
            </a:endParaRPr>
          </a:p>
          <a:p>
            <a:r>
              <a:rPr lang="de" sz="1867" dirty="0">
                <a:solidFill>
                  <a:schemeClr val="dk1"/>
                </a:solidFill>
                <a:highlight>
                  <a:srgbClr val="FFFF00"/>
                </a:highlight>
                <a:latin typeface="Calibri"/>
                <a:ea typeface="Calibri"/>
                <a:cs typeface="Calibri"/>
                <a:sym typeface="Calibri"/>
              </a:rPr>
              <a:t>https://</a:t>
            </a:r>
            <a:r>
              <a:rPr lang="de" sz="1867" dirty="0" err="1">
                <a:solidFill>
                  <a:schemeClr val="dk1"/>
                </a:solidFill>
                <a:highlight>
                  <a:srgbClr val="FFFF00"/>
                </a:highlight>
                <a:latin typeface="Calibri"/>
                <a:ea typeface="Calibri"/>
                <a:cs typeface="Calibri"/>
                <a:sym typeface="Calibri"/>
              </a:rPr>
              <a:t>catalog.ngc.nvidia.com</a:t>
            </a:r>
            <a:r>
              <a:rPr lang="de" sz="1867" dirty="0">
                <a:solidFill>
                  <a:schemeClr val="dk1"/>
                </a:solidFill>
                <a:highlight>
                  <a:srgbClr val="FFFF00"/>
                </a:highlight>
                <a:latin typeface="Calibri"/>
                <a:ea typeface="Calibri"/>
                <a:cs typeface="Calibri"/>
                <a:sym typeface="Calibri"/>
              </a:rPr>
              <a:t>/</a:t>
            </a:r>
            <a:endParaRPr sz="1867" dirty="0">
              <a:solidFill>
                <a:schemeClr val="dk1"/>
              </a:solidFill>
              <a:highlight>
                <a:srgbClr val="FFFF00"/>
              </a:highlight>
              <a:latin typeface="Calibri"/>
              <a:ea typeface="Calibri"/>
              <a:cs typeface="Calibri"/>
              <a:sym typeface="Calibri"/>
            </a:endParaRPr>
          </a:p>
          <a:p>
            <a:endParaRPr sz="1867" dirty="0">
              <a:solidFill>
                <a:schemeClr val="dk1"/>
              </a:solidFill>
              <a:latin typeface="Calibri"/>
              <a:ea typeface="Calibri"/>
              <a:cs typeface="Calibri"/>
              <a:sym typeface="Calibri"/>
            </a:endParaRPr>
          </a:p>
        </p:txBody>
      </p:sp>
      <p:sp>
        <p:nvSpPr>
          <p:cNvPr id="263" name="Google Shape;263;p44"/>
          <p:cNvSpPr/>
          <p:nvPr/>
        </p:nvSpPr>
        <p:spPr>
          <a:xfrm>
            <a:off x="1973113" y="6029639"/>
            <a:ext cx="11332028" cy="584775"/>
          </a:xfrm>
          <a:prstGeom prst="rect">
            <a:avLst/>
          </a:prstGeom>
          <a:noFill/>
          <a:ln>
            <a:noFill/>
          </a:ln>
        </p:spPr>
        <p:txBody>
          <a:bodyPr spcFirstLastPara="1" wrap="square" lIns="91433" tIns="45700" rIns="91433" bIns="45700" anchor="t" anchorCtr="0">
            <a:noAutofit/>
          </a:bodyPr>
          <a:lstStyle/>
          <a:p>
            <a:r>
              <a:rPr lang="de" sz="1600" b="1" dirty="0" err="1">
                <a:solidFill>
                  <a:schemeClr val="dk1"/>
                </a:solidFill>
                <a:latin typeface="Calibri"/>
                <a:ea typeface="Calibri"/>
                <a:cs typeface="Calibri"/>
                <a:sym typeface="Calibri"/>
              </a:rPr>
              <a:t>Full</a:t>
            </a:r>
            <a:r>
              <a:rPr lang="de" sz="1600" b="1" dirty="0">
                <a:solidFill>
                  <a:schemeClr val="dk1"/>
                </a:solidFill>
                <a:latin typeface="Calibri"/>
                <a:ea typeface="Calibri"/>
                <a:cs typeface="Calibri"/>
                <a:sym typeface="Calibri"/>
              </a:rPr>
              <a:t> </a:t>
            </a:r>
            <a:r>
              <a:rPr lang="de" sz="1600" b="1" dirty="0" err="1">
                <a:solidFill>
                  <a:schemeClr val="dk1"/>
                </a:solidFill>
                <a:latin typeface="Calibri"/>
                <a:ea typeface="Calibri"/>
                <a:cs typeface="Calibri"/>
                <a:sym typeface="Calibri"/>
              </a:rPr>
              <a:t>details</a:t>
            </a:r>
            <a:r>
              <a:rPr lang="de" sz="1600" b="1" dirty="0">
                <a:solidFill>
                  <a:schemeClr val="dk1"/>
                </a:solidFill>
                <a:latin typeface="Calibri"/>
                <a:ea typeface="Calibri"/>
                <a:cs typeface="Calibri"/>
                <a:sym typeface="Calibri"/>
              </a:rPr>
              <a:t>:</a:t>
            </a:r>
            <a:endParaRPr sz="1600" b="1" dirty="0">
              <a:solidFill>
                <a:schemeClr val="dk1"/>
              </a:solidFill>
              <a:latin typeface="Calibri"/>
              <a:ea typeface="Calibri"/>
              <a:cs typeface="Calibri"/>
              <a:sym typeface="Calibri"/>
            </a:endParaRPr>
          </a:p>
          <a:p>
            <a:r>
              <a:rPr lang="de" sz="1600" dirty="0">
                <a:solidFill>
                  <a:schemeClr val="dk1"/>
                </a:solidFill>
                <a:latin typeface="Calibri"/>
                <a:ea typeface="Calibri"/>
                <a:cs typeface="Calibri"/>
                <a:sym typeface="Calibri"/>
              </a:rPr>
              <a:t>https://</a:t>
            </a:r>
            <a:r>
              <a:rPr lang="de" sz="1600" dirty="0" err="1">
                <a:solidFill>
                  <a:schemeClr val="dk1"/>
                </a:solidFill>
                <a:latin typeface="Calibri"/>
                <a:ea typeface="Calibri"/>
                <a:cs typeface="Calibri"/>
                <a:sym typeface="Calibri"/>
              </a:rPr>
              <a:t>docs.google.com</a:t>
            </a:r>
            <a:r>
              <a:rPr lang="de" sz="1600" dirty="0">
                <a:solidFill>
                  <a:schemeClr val="dk1"/>
                </a:solidFill>
                <a:latin typeface="Calibri"/>
                <a:ea typeface="Calibri"/>
                <a:cs typeface="Calibri"/>
                <a:sym typeface="Calibri"/>
              </a:rPr>
              <a:t>/</a:t>
            </a:r>
            <a:r>
              <a:rPr lang="de" sz="1600" dirty="0" err="1">
                <a:solidFill>
                  <a:schemeClr val="dk1"/>
                </a:solidFill>
                <a:latin typeface="Calibri"/>
                <a:ea typeface="Calibri"/>
                <a:cs typeface="Calibri"/>
                <a:sym typeface="Calibri"/>
              </a:rPr>
              <a:t>document</a:t>
            </a:r>
            <a:r>
              <a:rPr lang="de" sz="1600" dirty="0">
                <a:solidFill>
                  <a:schemeClr val="dk1"/>
                </a:solidFill>
                <a:latin typeface="Calibri"/>
                <a:ea typeface="Calibri"/>
                <a:cs typeface="Calibri"/>
                <a:sym typeface="Calibri"/>
              </a:rPr>
              <a:t>/d/1ce94uqAhiggMm9IQvgMElNZiI-T3XDTklsjPcpcv0qA/</a:t>
            </a:r>
            <a:r>
              <a:rPr lang="de" sz="1600" dirty="0" err="1">
                <a:solidFill>
                  <a:schemeClr val="dk1"/>
                </a:solidFill>
                <a:latin typeface="Calibri"/>
                <a:ea typeface="Calibri"/>
                <a:cs typeface="Calibri"/>
                <a:sym typeface="Calibri"/>
              </a:rPr>
              <a:t>edit?usp</a:t>
            </a:r>
            <a:r>
              <a:rPr lang="de" sz="1600" dirty="0">
                <a:solidFill>
                  <a:schemeClr val="dk1"/>
                </a:solidFill>
                <a:latin typeface="Calibri"/>
                <a:ea typeface="Calibri"/>
                <a:cs typeface="Calibri"/>
                <a:sym typeface="Calibri"/>
              </a:rPr>
              <a:t>=</a:t>
            </a:r>
            <a:r>
              <a:rPr lang="de" sz="1600" dirty="0" err="1">
                <a:solidFill>
                  <a:schemeClr val="dk1"/>
                </a:solidFill>
                <a:latin typeface="Calibri"/>
                <a:ea typeface="Calibri"/>
                <a:cs typeface="Calibri"/>
                <a:sym typeface="Calibri"/>
              </a:rPr>
              <a:t>sharing</a:t>
            </a:r>
            <a:endParaRPr sz="1467" dirty="0"/>
          </a:p>
        </p:txBody>
      </p:sp>
      <p:pic>
        <p:nvPicPr>
          <p:cNvPr id="5" name="Picture 4">
            <a:extLst>
              <a:ext uri="{FF2B5EF4-FFF2-40B4-BE49-F238E27FC236}">
                <a16:creationId xmlns:a16="http://schemas.microsoft.com/office/drawing/2014/main" id="{B24F4DF1-09C7-CEFA-D9AD-B681CD119A85}"/>
              </a:ext>
            </a:extLst>
          </p:cNvPr>
          <p:cNvPicPr>
            <a:picLocks noChangeAspect="1"/>
          </p:cNvPicPr>
          <p:nvPr/>
        </p:nvPicPr>
        <p:blipFill>
          <a:blip r:embed="rId5"/>
          <a:stretch>
            <a:fillRect/>
          </a:stretch>
        </p:blipFill>
        <p:spPr>
          <a:xfrm>
            <a:off x="6910379" y="1219335"/>
            <a:ext cx="4780407" cy="4938003"/>
          </a:xfrm>
          <a:prstGeom prst="rect">
            <a:avLst/>
          </a:prstGeom>
        </p:spPr>
      </p:pic>
      <p:pic>
        <p:nvPicPr>
          <p:cNvPr id="6" name="Picture 5">
            <a:extLst>
              <a:ext uri="{FF2B5EF4-FFF2-40B4-BE49-F238E27FC236}">
                <a16:creationId xmlns:a16="http://schemas.microsoft.com/office/drawing/2014/main" id="{47778EA4-F06A-DD6A-9AF7-87832B7969DC}"/>
              </a:ext>
            </a:extLst>
          </p:cNvPr>
          <p:cNvPicPr>
            <a:picLocks noChangeAspect="1"/>
          </p:cNvPicPr>
          <p:nvPr/>
        </p:nvPicPr>
        <p:blipFill>
          <a:blip r:embed="rId6"/>
          <a:stretch>
            <a:fillRect/>
          </a:stretch>
        </p:blipFill>
        <p:spPr>
          <a:xfrm>
            <a:off x="1973113" y="1317799"/>
            <a:ext cx="4186217" cy="12022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3" name="Content Placeholder 6" descr="A white background with black dots&#10;&#10;Description automatically generated">
            <a:extLst>
              <a:ext uri="{FF2B5EF4-FFF2-40B4-BE49-F238E27FC236}">
                <a16:creationId xmlns:a16="http://schemas.microsoft.com/office/drawing/2014/main" id="{EBCD0A0A-062A-2851-6CD2-9F179BF9C896}"/>
              </a:ext>
            </a:extLst>
          </p:cNvPr>
          <p:cNvPicPr>
            <a:picLocks noChangeAspect="1"/>
          </p:cNvPicPr>
          <p:nvPr/>
        </p:nvPicPr>
        <p:blipFill>
          <a:blip r:embed="rId3"/>
          <a:stretch>
            <a:fillRect/>
          </a:stretch>
        </p:blipFill>
        <p:spPr>
          <a:xfrm>
            <a:off x="0" y="-342"/>
            <a:ext cx="12192000" cy="6858000"/>
          </a:xfrm>
          <a:prstGeom prst="rect">
            <a:avLst/>
          </a:prstGeom>
        </p:spPr>
      </p:pic>
      <p:sp>
        <p:nvSpPr>
          <p:cNvPr id="251" name="Google Shape;251;p43"/>
          <p:cNvSpPr txBox="1">
            <a:spLocks noGrp="1"/>
          </p:cNvSpPr>
          <p:nvPr>
            <p:ph type="title"/>
          </p:nvPr>
        </p:nvSpPr>
        <p:spPr>
          <a:xfrm>
            <a:off x="1693333" y="412135"/>
            <a:ext cx="11360800" cy="763600"/>
          </a:xfrm>
          <a:prstGeom prst="rect">
            <a:avLst/>
          </a:prstGeom>
        </p:spPr>
        <p:txBody>
          <a:bodyPr spcFirstLastPara="1" vert="horz" wrap="square" lIns="91433" tIns="45700" rIns="91433" bIns="45700" rtlCol="0" anchor="ctr" anchorCtr="0">
            <a:normAutofit/>
          </a:bodyPr>
          <a:lstStyle/>
          <a:p>
            <a:r>
              <a:rPr lang="de" dirty="0"/>
              <a:t>Some General Recommendations</a:t>
            </a:r>
            <a:endParaRPr dirty="0"/>
          </a:p>
        </p:txBody>
      </p:sp>
      <p:sp>
        <p:nvSpPr>
          <p:cNvPr id="252" name="Google Shape;252;p43"/>
          <p:cNvSpPr txBox="1">
            <a:spLocks noGrp="1"/>
          </p:cNvSpPr>
          <p:nvPr>
            <p:ph type="body" idx="1"/>
          </p:nvPr>
        </p:nvSpPr>
        <p:spPr>
          <a:xfrm>
            <a:off x="1693333" y="1355401"/>
            <a:ext cx="11360800" cy="5056000"/>
          </a:xfrm>
          <a:prstGeom prst="rect">
            <a:avLst/>
          </a:prstGeom>
        </p:spPr>
        <p:txBody>
          <a:bodyPr spcFirstLastPara="1" vert="horz" wrap="square" lIns="91433" tIns="45700" rIns="91433" bIns="45700" rtlCol="0" anchor="t" anchorCtr="0">
            <a:normAutofit fontScale="70000" lnSpcReduction="20000"/>
          </a:bodyPr>
          <a:lstStyle/>
          <a:p>
            <a:pPr indent="-442584">
              <a:buSzPct val="116666"/>
              <a:buChar char="-"/>
            </a:pPr>
            <a:r>
              <a:rPr lang="de" dirty="0"/>
              <a:t>Be mindful towards others and yourself.</a:t>
            </a:r>
            <a:endParaRPr dirty="0"/>
          </a:p>
          <a:p>
            <a:pPr indent="-442584">
              <a:spcBef>
                <a:spcPts val="1600"/>
              </a:spcBef>
              <a:buSzPct val="116666"/>
              <a:buChar char="-"/>
            </a:pPr>
            <a:r>
              <a:rPr lang="de" dirty="0"/>
              <a:t>Ask for help</a:t>
            </a:r>
            <a:endParaRPr dirty="0"/>
          </a:p>
          <a:p>
            <a:pPr indent="-442584">
              <a:spcBef>
                <a:spcPts val="1600"/>
              </a:spcBef>
              <a:buSzPct val="116666"/>
              <a:buChar char="-"/>
            </a:pPr>
            <a:r>
              <a:rPr lang="de" dirty="0"/>
              <a:t>Interact with other teams</a:t>
            </a:r>
            <a:endParaRPr dirty="0"/>
          </a:p>
          <a:p>
            <a:pPr indent="-442584">
              <a:spcBef>
                <a:spcPts val="1600"/>
              </a:spcBef>
              <a:buSzPct val="116666"/>
              <a:buChar char="-"/>
            </a:pPr>
            <a:r>
              <a:rPr lang="de" dirty="0"/>
              <a:t>Try to close the loop early: data -&gt; model -&gt; interpretability -&gt; learnings</a:t>
            </a:r>
            <a:endParaRPr dirty="0"/>
          </a:p>
          <a:p>
            <a:pPr indent="-442584">
              <a:spcBef>
                <a:spcPts val="1600"/>
              </a:spcBef>
              <a:buSzPct val="116666"/>
              <a:buChar char="-"/>
            </a:pPr>
            <a:r>
              <a:rPr lang="de" dirty="0"/>
              <a:t>One key item, is better than 100 half-baked things</a:t>
            </a:r>
            <a:endParaRPr dirty="0"/>
          </a:p>
          <a:p>
            <a:pPr indent="-442584">
              <a:spcBef>
                <a:spcPts val="1600"/>
              </a:spcBef>
              <a:buSzPct val="116666"/>
              <a:buChar char="-"/>
            </a:pPr>
            <a:r>
              <a:rPr lang="de" dirty="0"/>
              <a:t>Focus on things that will get your idea across</a:t>
            </a:r>
            <a:endParaRPr dirty="0"/>
          </a:p>
          <a:p>
            <a:pPr indent="-442584">
              <a:spcBef>
                <a:spcPts val="1600"/>
              </a:spcBef>
              <a:buSzPct val="116666"/>
              <a:buChar char="-"/>
            </a:pPr>
            <a:r>
              <a:rPr lang="de" dirty="0"/>
              <a:t>Keep it simple, s**** (KISS)</a:t>
            </a:r>
            <a:endParaRPr dirty="0"/>
          </a:p>
          <a:p>
            <a:pPr indent="-442584">
              <a:spcBef>
                <a:spcPts val="1600"/>
              </a:spcBef>
              <a:buSzPct val="116666"/>
              <a:buChar char="-"/>
            </a:pPr>
            <a:r>
              <a:rPr lang="de" dirty="0"/>
              <a:t>Get to know your teammates, play into your strengths</a:t>
            </a:r>
            <a:endParaRPr dirty="0"/>
          </a:p>
          <a:p>
            <a:pPr indent="-442584">
              <a:spcBef>
                <a:spcPts val="1600"/>
              </a:spcBef>
              <a:buSzPct val="116666"/>
              <a:buChar char="-"/>
            </a:pPr>
            <a:r>
              <a:rPr lang="de" dirty="0"/>
              <a:t>Maximize learning, over winning. Learning *is* winning.</a:t>
            </a:r>
            <a:endParaRPr dirty="0"/>
          </a:p>
          <a:p>
            <a:pPr indent="-442584">
              <a:spcBef>
                <a:spcPts val="1600"/>
              </a:spcBef>
              <a:buSzPct val="116666"/>
              <a:buChar char="-"/>
            </a:pPr>
            <a:r>
              <a:rPr lang="de" dirty="0"/>
              <a:t>Presentation is key and framing to the theme</a:t>
            </a:r>
            <a:endParaRPr dirty="0"/>
          </a:p>
          <a:p>
            <a:pPr indent="-442584">
              <a:spcBef>
                <a:spcPts val="1600"/>
              </a:spcBef>
              <a:spcAft>
                <a:spcPts val="1600"/>
              </a:spcAft>
              <a:buSzPct val="116666"/>
              <a:buChar char="-"/>
            </a:pPr>
            <a:r>
              <a:rPr lang="de" dirty="0"/>
              <a:t>Dare to go your own way: </a:t>
            </a:r>
            <a:br>
              <a:rPr lang="de" dirty="0"/>
            </a:br>
            <a:r>
              <a:rPr lang="de" dirty="0"/>
              <a:t>Every hackathon, project, team, and individual are unique.</a:t>
            </a:r>
            <a:endParaRPr dirty="0"/>
          </a:p>
        </p:txBody>
      </p:sp>
      <p:sp>
        <p:nvSpPr>
          <p:cNvPr id="253" name="Google Shape;253;p43"/>
          <p:cNvSpPr txBox="1"/>
          <p:nvPr/>
        </p:nvSpPr>
        <p:spPr>
          <a:xfrm>
            <a:off x="5107067" y="6344801"/>
            <a:ext cx="5391600" cy="512857"/>
          </a:xfrm>
          <a:prstGeom prst="rect">
            <a:avLst/>
          </a:prstGeom>
          <a:noFill/>
          <a:ln>
            <a:noFill/>
          </a:ln>
        </p:spPr>
        <p:txBody>
          <a:bodyPr spcFirstLastPara="1" wrap="square" lIns="121900" tIns="121900" rIns="121900" bIns="121900" anchor="t" anchorCtr="0">
            <a:spAutoFit/>
          </a:bodyPr>
          <a:lstStyle/>
          <a:p>
            <a:r>
              <a:rPr lang="de" sz="1733"/>
              <a:t>Source: Accumulated Hackathon Experience</a:t>
            </a:r>
            <a:endParaRPr sz="1733"/>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3" name="Content Placeholder 6" descr="A white background with black dots&#10;&#10;Description automatically generated">
            <a:extLst>
              <a:ext uri="{FF2B5EF4-FFF2-40B4-BE49-F238E27FC236}">
                <a16:creationId xmlns:a16="http://schemas.microsoft.com/office/drawing/2014/main" id="{D5F4B1C0-6AC1-0EDF-95E7-113D0A50A29F}"/>
              </a:ext>
            </a:extLst>
          </p:cNvPr>
          <p:cNvPicPr>
            <a:picLocks noChangeAspect="1"/>
          </p:cNvPicPr>
          <p:nvPr/>
        </p:nvPicPr>
        <p:blipFill>
          <a:blip r:embed="rId3"/>
          <a:stretch>
            <a:fillRect/>
          </a:stretch>
        </p:blipFill>
        <p:spPr>
          <a:xfrm>
            <a:off x="0" y="0"/>
            <a:ext cx="12192000" cy="6858000"/>
          </a:xfrm>
          <a:prstGeom prst="rect">
            <a:avLst/>
          </a:prstGeom>
        </p:spPr>
      </p:pic>
      <p:sp>
        <p:nvSpPr>
          <p:cNvPr id="268" name="Google Shape;268;p45"/>
          <p:cNvSpPr txBox="1">
            <a:spLocks noGrp="1"/>
          </p:cNvSpPr>
          <p:nvPr>
            <p:ph type="title"/>
          </p:nvPr>
        </p:nvSpPr>
        <p:spPr>
          <a:xfrm>
            <a:off x="1989439" y="136525"/>
            <a:ext cx="9662984" cy="544512"/>
          </a:xfrm>
          <a:prstGeom prst="rect">
            <a:avLst/>
          </a:prstGeom>
          <a:noFill/>
          <a:ln>
            <a:noFill/>
          </a:ln>
        </p:spPr>
        <p:txBody>
          <a:bodyPr spcFirstLastPara="1" vert="horz" wrap="square" lIns="91433" tIns="45700" rIns="91433" bIns="45700" rtlCol="0" anchor="ctr" anchorCtr="0">
            <a:normAutofit fontScale="90000"/>
          </a:bodyPr>
          <a:lstStyle/>
          <a:p>
            <a:pPr>
              <a:spcBef>
                <a:spcPts val="0"/>
              </a:spcBef>
              <a:buClr>
                <a:schemeClr val="dk1"/>
              </a:buClr>
              <a:buSzPct val="100000"/>
            </a:pPr>
            <a:r>
              <a:rPr lang="de"/>
              <a:t>Some Hackathon Tips</a:t>
            </a:r>
            <a:endParaRPr/>
          </a:p>
        </p:txBody>
      </p:sp>
      <p:sp>
        <p:nvSpPr>
          <p:cNvPr id="269" name="Google Shape;269;p45"/>
          <p:cNvSpPr txBox="1">
            <a:spLocks noGrp="1"/>
          </p:cNvSpPr>
          <p:nvPr>
            <p:ph type="body" idx="1"/>
          </p:nvPr>
        </p:nvSpPr>
        <p:spPr>
          <a:xfrm>
            <a:off x="1989439" y="1014971"/>
            <a:ext cx="9662984" cy="5773179"/>
          </a:xfrm>
          <a:prstGeom prst="rect">
            <a:avLst/>
          </a:prstGeom>
          <a:noFill/>
          <a:ln>
            <a:noFill/>
          </a:ln>
        </p:spPr>
        <p:txBody>
          <a:bodyPr spcFirstLastPara="1" vert="horz" wrap="square" lIns="91433" tIns="45700" rIns="91433" bIns="45700" rtlCol="0" anchor="t" anchorCtr="0">
            <a:normAutofit/>
          </a:bodyPr>
          <a:lstStyle/>
          <a:p>
            <a:pPr marL="0" indent="0">
              <a:spcBef>
                <a:spcPts val="0"/>
              </a:spcBef>
              <a:buClr>
                <a:schemeClr val="dk1"/>
              </a:buClr>
              <a:buSzPts val="2100"/>
              <a:buNone/>
            </a:pPr>
            <a:r>
              <a:rPr lang="de" dirty="0"/>
              <a:t>Take screenshots as you go along – this will save a lot of time when you come to preparing the final presentation</a:t>
            </a:r>
            <a:endParaRPr dirty="0"/>
          </a:p>
          <a:p>
            <a:pPr marL="0" indent="0">
              <a:spcBef>
                <a:spcPts val="1067"/>
              </a:spcBef>
              <a:buClr>
                <a:schemeClr val="dk1"/>
              </a:buClr>
              <a:buSzPts val="2100"/>
              <a:buNone/>
            </a:pPr>
            <a:endParaRPr dirty="0"/>
          </a:p>
          <a:p>
            <a:pPr marL="0" indent="0">
              <a:spcBef>
                <a:spcPts val="1067"/>
              </a:spcBef>
              <a:buClr>
                <a:schemeClr val="dk1"/>
              </a:buClr>
              <a:buSzPts val="2100"/>
              <a:buNone/>
            </a:pPr>
            <a:r>
              <a:rPr lang="de" dirty="0"/>
              <a:t>A little planning goes a long way – post its to organize your work or making a list can help keep focus. Github Issues is a way to digitally keep track as well.</a:t>
            </a:r>
            <a:endParaRPr dirty="0"/>
          </a:p>
          <a:p>
            <a:pPr marL="0" indent="0">
              <a:spcBef>
                <a:spcPts val="1067"/>
              </a:spcBef>
              <a:buClr>
                <a:schemeClr val="dk1"/>
              </a:buClr>
              <a:buSzPts val="2100"/>
              <a:buNone/>
            </a:pPr>
            <a:endParaRPr dirty="0"/>
          </a:p>
          <a:p>
            <a:pPr marL="0" indent="0">
              <a:spcBef>
                <a:spcPts val="1067"/>
              </a:spcBef>
              <a:buClr>
                <a:schemeClr val="dk1"/>
              </a:buClr>
              <a:buSzPts val="2100"/>
              <a:buNone/>
            </a:pPr>
            <a:r>
              <a:rPr lang="de" dirty="0"/>
              <a:t>By the end of the day today you should have settled on a specific case, sketched out a plan, and have started some work.</a:t>
            </a:r>
            <a:endParaRPr dirty="0"/>
          </a:p>
          <a:p>
            <a:pPr marL="0" indent="0">
              <a:spcBef>
                <a:spcPts val="1067"/>
              </a:spcBef>
              <a:buClr>
                <a:schemeClr val="dk1"/>
              </a:buClr>
              <a:buSzPts val="2100"/>
              <a:buNone/>
            </a:pP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 name="Content Placeholder 6" descr="A white background with a sphere&#10;&#10;Description automatically generated with medium confidence">
            <a:extLst>
              <a:ext uri="{FF2B5EF4-FFF2-40B4-BE49-F238E27FC236}">
                <a16:creationId xmlns:a16="http://schemas.microsoft.com/office/drawing/2014/main" id="{3BFD572C-A6C6-C9DD-27B5-4F4B109E3B12}"/>
              </a:ext>
            </a:extLst>
          </p:cNvPr>
          <p:cNvPicPr>
            <a:picLocks noChangeAspect="1"/>
          </p:cNvPicPr>
          <p:nvPr/>
        </p:nvPicPr>
        <p:blipFill>
          <a:blip r:embed="rId3"/>
          <a:stretch>
            <a:fillRect/>
          </a:stretch>
        </p:blipFill>
        <p:spPr>
          <a:xfrm>
            <a:off x="0" y="0"/>
            <a:ext cx="12192000" cy="6858000"/>
          </a:xfrm>
          <a:prstGeom prst="rect">
            <a:avLst/>
          </a:prstGeom>
          <a:noFill/>
          <a:ln>
            <a:noFill/>
          </a:ln>
        </p:spPr>
      </p:pic>
      <p:pic>
        <p:nvPicPr>
          <p:cNvPr id="4" name="Graphic 3" descr="Organic shapes reminiscent of river rocks">
            <a:extLst>
              <a:ext uri="{FF2B5EF4-FFF2-40B4-BE49-F238E27FC236}">
                <a16:creationId xmlns:a16="http://schemas.microsoft.com/office/drawing/2014/main" id="{F8B94255-4208-25CD-A6B0-FA007FACFC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87161" y="-1517220"/>
            <a:ext cx="6858000" cy="6858000"/>
          </a:xfrm>
          <a:prstGeom prst="rect">
            <a:avLst/>
          </a:prstGeom>
        </p:spPr>
      </p:pic>
      <p:sp>
        <p:nvSpPr>
          <p:cNvPr id="274" name="Google Shape;274;p46"/>
          <p:cNvSpPr txBox="1">
            <a:spLocks noGrp="1"/>
          </p:cNvSpPr>
          <p:nvPr>
            <p:ph type="body" idx="1"/>
          </p:nvPr>
        </p:nvSpPr>
        <p:spPr>
          <a:xfrm>
            <a:off x="2924433" y="2354906"/>
            <a:ext cx="6540844" cy="5773179"/>
          </a:xfrm>
          <a:prstGeom prst="rect">
            <a:avLst/>
          </a:prstGeom>
          <a:noFill/>
          <a:ln>
            <a:noFill/>
          </a:ln>
        </p:spPr>
        <p:txBody>
          <a:bodyPr spcFirstLastPara="1" vert="horz" wrap="square" lIns="91433" tIns="45700" rIns="91433" bIns="45700" rtlCol="0" anchor="t" anchorCtr="0">
            <a:normAutofit/>
          </a:bodyPr>
          <a:lstStyle/>
          <a:p>
            <a:pPr marL="0" indent="0" algn="ctr">
              <a:spcBef>
                <a:spcPts val="0"/>
              </a:spcBef>
              <a:buNone/>
            </a:pPr>
            <a:r>
              <a:rPr lang="de" dirty="0"/>
              <a:t>Reminder: Hackathons aren’t about getting a perfect solution or answer – it is about trying something new, being bold and learning along the way</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5" name="Content Placeholder 6" descr="A white background with black dots&#10;&#10;Description automatically generated">
            <a:extLst>
              <a:ext uri="{FF2B5EF4-FFF2-40B4-BE49-F238E27FC236}">
                <a16:creationId xmlns:a16="http://schemas.microsoft.com/office/drawing/2014/main" id="{A7409768-193A-4333-7AFA-1A79CC0FCF49}"/>
              </a:ext>
            </a:extLst>
          </p:cNvPr>
          <p:cNvPicPr>
            <a:picLocks noChangeAspect="1"/>
          </p:cNvPicPr>
          <p:nvPr/>
        </p:nvPicPr>
        <p:blipFill>
          <a:blip r:embed="rId3"/>
          <a:stretch>
            <a:fillRect/>
          </a:stretch>
        </p:blipFill>
        <p:spPr>
          <a:xfrm>
            <a:off x="0" y="0"/>
            <a:ext cx="12192000" cy="6858000"/>
          </a:xfrm>
          <a:prstGeom prst="rect">
            <a:avLst/>
          </a:prstGeom>
        </p:spPr>
      </p:pic>
      <p:sp>
        <p:nvSpPr>
          <p:cNvPr id="75" name="Google Shape;75;p16"/>
          <p:cNvSpPr txBox="1">
            <a:spLocks noGrp="1"/>
          </p:cNvSpPr>
          <p:nvPr>
            <p:ph type="title"/>
          </p:nvPr>
        </p:nvSpPr>
        <p:spPr>
          <a:xfrm>
            <a:off x="2002333" y="85367"/>
            <a:ext cx="9721200" cy="763600"/>
          </a:xfrm>
          <a:prstGeom prst="rect">
            <a:avLst/>
          </a:prstGeom>
        </p:spPr>
        <p:txBody>
          <a:bodyPr spcFirstLastPara="1" vert="horz" wrap="square" lIns="121900" tIns="121900" rIns="121900" bIns="121900" rtlCol="0" anchor="t" anchorCtr="0">
            <a:normAutofit fontScale="90000"/>
          </a:bodyPr>
          <a:lstStyle/>
          <a:p>
            <a:r>
              <a:rPr lang="en" dirty="0">
                <a:latin typeface="Century Gothic"/>
                <a:ea typeface="Century Gothic"/>
                <a:cs typeface="Century Gothic"/>
                <a:sym typeface="Century Gothic"/>
              </a:rPr>
              <a:t>Hackathon Project Ideas</a:t>
            </a:r>
            <a:endParaRPr dirty="0">
              <a:latin typeface="Century Gothic"/>
              <a:ea typeface="Century Gothic"/>
              <a:cs typeface="Century Gothic"/>
              <a:sym typeface="Century Gothic"/>
            </a:endParaRPr>
          </a:p>
        </p:txBody>
      </p:sp>
      <p:sp>
        <p:nvSpPr>
          <p:cNvPr id="76" name="Google Shape;76;p16"/>
          <p:cNvSpPr txBox="1">
            <a:spLocks noGrp="1"/>
          </p:cNvSpPr>
          <p:nvPr>
            <p:ph type="body" idx="1"/>
          </p:nvPr>
        </p:nvSpPr>
        <p:spPr>
          <a:xfrm>
            <a:off x="2002333" y="1536633"/>
            <a:ext cx="9721200" cy="4555200"/>
          </a:xfrm>
          <a:prstGeom prst="rect">
            <a:avLst/>
          </a:prstGeom>
        </p:spPr>
        <p:txBody>
          <a:bodyPr spcFirstLastPara="1" vert="horz" wrap="square" lIns="121900" tIns="121900" rIns="121900" bIns="121900" rtlCol="0" anchor="t" anchorCtr="0">
            <a:normAutofit/>
          </a:bodyPr>
          <a:lstStyle/>
          <a:p>
            <a:pPr marL="380990" indent="-380990">
              <a:spcAft>
                <a:spcPts val="1600"/>
              </a:spcAft>
              <a:buFontTx/>
              <a:buChar char="-"/>
            </a:pPr>
            <a:endParaRPr dirty="0">
              <a:latin typeface="Century Gothic"/>
              <a:ea typeface="Century Gothic"/>
              <a:cs typeface="Century Gothic"/>
              <a:sym typeface="Century Gothic"/>
            </a:endParaRPr>
          </a:p>
        </p:txBody>
      </p:sp>
    </p:spTree>
    <p:extLst>
      <p:ext uri="{BB962C8B-B14F-4D97-AF65-F5344CB8AC3E}">
        <p14:creationId xmlns:p14="http://schemas.microsoft.com/office/powerpoint/2010/main" val="3398761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6"/>
          <p:cNvPicPr preferRelativeResize="0"/>
          <p:nvPr/>
        </p:nvPicPr>
        <p:blipFill>
          <a:blip r:embed="rId3">
            <a:alphaModFix/>
          </a:blip>
          <a:stretch>
            <a:fillRect/>
          </a:stretch>
        </p:blipFill>
        <p:spPr>
          <a:xfrm>
            <a:off x="1806" y="1"/>
            <a:ext cx="12188385" cy="6855967"/>
          </a:xfrm>
          <a:prstGeom prst="rect">
            <a:avLst/>
          </a:prstGeom>
          <a:noFill/>
          <a:ln>
            <a:noFill/>
          </a:ln>
        </p:spPr>
      </p:pic>
      <p:sp>
        <p:nvSpPr>
          <p:cNvPr id="75" name="Google Shape;75;p16"/>
          <p:cNvSpPr txBox="1">
            <a:spLocks noGrp="1"/>
          </p:cNvSpPr>
          <p:nvPr>
            <p:ph type="title"/>
          </p:nvPr>
        </p:nvSpPr>
        <p:spPr>
          <a:xfrm>
            <a:off x="2002333" y="85367"/>
            <a:ext cx="9721200" cy="763600"/>
          </a:xfrm>
          <a:prstGeom prst="rect">
            <a:avLst/>
          </a:prstGeom>
        </p:spPr>
        <p:txBody>
          <a:bodyPr spcFirstLastPara="1" vert="horz" wrap="square" lIns="121900" tIns="121900" rIns="121900" bIns="121900" rtlCol="0" anchor="t" anchorCtr="0">
            <a:normAutofit fontScale="90000"/>
          </a:bodyPr>
          <a:lstStyle/>
          <a:p>
            <a:r>
              <a:rPr lang="en" b="1">
                <a:latin typeface="Century Gothic"/>
                <a:ea typeface="Century Gothic"/>
                <a:cs typeface="Century Gothic"/>
                <a:sym typeface="Century Gothic"/>
              </a:rPr>
              <a:t>(Title)</a:t>
            </a:r>
            <a:endParaRPr b="1">
              <a:latin typeface="Century Gothic"/>
              <a:ea typeface="Century Gothic"/>
              <a:cs typeface="Century Gothic"/>
              <a:sym typeface="Century Gothic"/>
            </a:endParaRPr>
          </a:p>
        </p:txBody>
      </p:sp>
      <p:sp>
        <p:nvSpPr>
          <p:cNvPr id="76" name="Google Shape;76;p16"/>
          <p:cNvSpPr txBox="1">
            <a:spLocks noGrp="1"/>
          </p:cNvSpPr>
          <p:nvPr>
            <p:ph type="body" idx="1"/>
          </p:nvPr>
        </p:nvSpPr>
        <p:spPr>
          <a:xfrm>
            <a:off x="2002333" y="1536633"/>
            <a:ext cx="97212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r>
              <a:rPr lang="en">
                <a:latin typeface="Century Gothic"/>
                <a:ea typeface="Century Gothic"/>
                <a:cs typeface="Century Gothic"/>
                <a:sym typeface="Century Gothic"/>
              </a:rPr>
              <a:t>(Body)</a:t>
            </a:r>
            <a:endParaRPr>
              <a:latin typeface="Century Gothic"/>
              <a:ea typeface="Century Gothic"/>
              <a:cs typeface="Century Gothic"/>
              <a:sym typeface="Century Gothic"/>
            </a:endParaRPr>
          </a:p>
        </p:txBody>
      </p:sp>
      <p:pic>
        <p:nvPicPr>
          <p:cNvPr id="3" name="Picture 2">
            <a:extLst>
              <a:ext uri="{FF2B5EF4-FFF2-40B4-BE49-F238E27FC236}">
                <a16:creationId xmlns:a16="http://schemas.microsoft.com/office/drawing/2014/main" id="{F80ABE5B-D954-7D00-5024-A53168F86DD4}"/>
              </a:ext>
            </a:extLst>
          </p:cNvPr>
          <p:cNvPicPr>
            <a:picLocks noChangeAspect="1"/>
          </p:cNvPicPr>
          <p:nvPr/>
        </p:nvPicPr>
        <p:blipFill>
          <a:blip r:embed="rId4"/>
          <a:stretch>
            <a:fillRect/>
          </a:stretch>
        </p:blipFill>
        <p:spPr>
          <a:xfrm>
            <a:off x="0" y="0"/>
            <a:ext cx="12192000" cy="7601696"/>
          </a:xfrm>
          <a:prstGeom prst="rect">
            <a:avLst/>
          </a:prstGeom>
        </p:spPr>
      </p:pic>
    </p:spTree>
    <p:extLst>
      <p:ext uri="{BB962C8B-B14F-4D97-AF65-F5344CB8AC3E}">
        <p14:creationId xmlns:p14="http://schemas.microsoft.com/office/powerpoint/2010/main" val="12902313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71196-F1E0-3722-2B3E-72D9F9D8062E}"/>
              </a:ext>
            </a:extLst>
          </p:cNvPr>
          <p:cNvSpPr>
            <a:spLocks noGrp="1"/>
          </p:cNvSpPr>
          <p:nvPr>
            <p:ph type="title"/>
          </p:nvPr>
        </p:nvSpPr>
        <p:spPr/>
        <p:txBody>
          <a:bodyPr>
            <a:normAutofit fontScale="90000"/>
          </a:bodyPr>
          <a:lstStyle/>
          <a:p>
            <a:endParaRPr lang="en-AE"/>
          </a:p>
        </p:txBody>
      </p:sp>
      <p:sp>
        <p:nvSpPr>
          <p:cNvPr id="3" name="Text Placeholder 2">
            <a:extLst>
              <a:ext uri="{FF2B5EF4-FFF2-40B4-BE49-F238E27FC236}">
                <a16:creationId xmlns:a16="http://schemas.microsoft.com/office/drawing/2014/main" id="{6ED86DFC-2FE8-DD94-49A2-0967A529CEEB}"/>
              </a:ext>
            </a:extLst>
          </p:cNvPr>
          <p:cNvSpPr>
            <a:spLocks noGrp="1"/>
          </p:cNvSpPr>
          <p:nvPr>
            <p:ph type="body" idx="1"/>
          </p:nvPr>
        </p:nvSpPr>
        <p:spPr/>
        <p:txBody>
          <a:bodyPr/>
          <a:lstStyle/>
          <a:p>
            <a:endParaRPr lang="en-AE"/>
          </a:p>
        </p:txBody>
      </p:sp>
      <p:pic>
        <p:nvPicPr>
          <p:cNvPr id="4" name="Picture 3">
            <a:extLst>
              <a:ext uri="{FF2B5EF4-FFF2-40B4-BE49-F238E27FC236}">
                <a16:creationId xmlns:a16="http://schemas.microsoft.com/office/drawing/2014/main" id="{4E71E715-8431-FCEA-DB37-E2857E3B7067}"/>
              </a:ext>
            </a:extLst>
          </p:cNvPr>
          <p:cNvPicPr>
            <a:picLocks noChangeAspect="1"/>
          </p:cNvPicPr>
          <p:nvPr/>
        </p:nvPicPr>
        <p:blipFill>
          <a:blip r:embed="rId2"/>
          <a:stretch>
            <a:fillRect/>
          </a:stretch>
        </p:blipFill>
        <p:spPr>
          <a:xfrm>
            <a:off x="0" y="-381000"/>
            <a:ext cx="12192000" cy="7620000"/>
          </a:xfrm>
          <a:prstGeom prst="rect">
            <a:avLst/>
          </a:prstGeom>
        </p:spPr>
      </p:pic>
    </p:spTree>
    <p:extLst>
      <p:ext uri="{BB962C8B-B14F-4D97-AF65-F5344CB8AC3E}">
        <p14:creationId xmlns:p14="http://schemas.microsoft.com/office/powerpoint/2010/main" val="635598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white background with black dots&#10;&#10;Description automatically generated">
            <a:extLst>
              <a:ext uri="{FF2B5EF4-FFF2-40B4-BE49-F238E27FC236}">
                <a16:creationId xmlns:a16="http://schemas.microsoft.com/office/drawing/2014/main" id="{0A3EE23C-D2D0-5F71-16A9-05C16F12D46D}"/>
              </a:ext>
            </a:extLst>
          </p:cNvPr>
          <p:cNvPicPr>
            <a:picLocks noGrp="1" noChangeAspect="1"/>
          </p:cNvPicPr>
          <p:nvPr>
            <p:ph idx="1"/>
          </p:nvPr>
        </p:nvPicPr>
        <p:blipFill>
          <a:blip r:embed="rId3"/>
          <a:stretch>
            <a:fillRect/>
          </a:stretch>
        </p:blipFill>
        <p:spPr>
          <a:xfrm>
            <a:off x="0" y="0"/>
            <a:ext cx="12192000" cy="6858000"/>
          </a:xfrm>
        </p:spPr>
      </p:pic>
      <p:sp>
        <p:nvSpPr>
          <p:cNvPr id="2" name="Title 1">
            <a:extLst>
              <a:ext uri="{FF2B5EF4-FFF2-40B4-BE49-F238E27FC236}">
                <a16:creationId xmlns:a16="http://schemas.microsoft.com/office/drawing/2014/main" id="{69AC4285-8B9A-31B7-4DB2-50754475023C}"/>
              </a:ext>
            </a:extLst>
          </p:cNvPr>
          <p:cNvSpPr>
            <a:spLocks noGrp="1"/>
          </p:cNvSpPr>
          <p:nvPr>
            <p:ph type="title"/>
          </p:nvPr>
        </p:nvSpPr>
        <p:spPr>
          <a:xfrm>
            <a:off x="1676400" y="161925"/>
            <a:ext cx="10326914" cy="1325563"/>
          </a:xfrm>
        </p:spPr>
        <p:txBody>
          <a:bodyPr>
            <a:normAutofit/>
          </a:bodyPr>
          <a:lstStyle/>
          <a:p>
            <a:r>
              <a:rPr lang="en-US" sz="3600" dirty="0"/>
              <a:t>Thank you to our sponsors who made this possible!</a:t>
            </a:r>
            <a:endParaRPr lang="en-NL" sz="3600" dirty="0"/>
          </a:p>
        </p:txBody>
      </p:sp>
    </p:spTree>
    <p:extLst>
      <p:ext uri="{BB962C8B-B14F-4D97-AF65-F5344CB8AC3E}">
        <p14:creationId xmlns:p14="http://schemas.microsoft.com/office/powerpoint/2010/main" val="541759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DF0A1-BDF9-0124-3A48-76C2EB2D0E5F}"/>
              </a:ext>
            </a:extLst>
          </p:cNvPr>
          <p:cNvSpPr>
            <a:spLocks noGrp="1"/>
          </p:cNvSpPr>
          <p:nvPr>
            <p:ph type="title"/>
          </p:nvPr>
        </p:nvSpPr>
        <p:spPr/>
        <p:txBody>
          <a:bodyPr>
            <a:normAutofit fontScale="90000"/>
          </a:bodyPr>
          <a:lstStyle/>
          <a:p>
            <a:endParaRPr lang="en-AE"/>
          </a:p>
        </p:txBody>
      </p:sp>
      <p:sp>
        <p:nvSpPr>
          <p:cNvPr id="3" name="Text Placeholder 2">
            <a:extLst>
              <a:ext uri="{FF2B5EF4-FFF2-40B4-BE49-F238E27FC236}">
                <a16:creationId xmlns:a16="http://schemas.microsoft.com/office/drawing/2014/main" id="{D37FD00D-0F18-C018-2BC3-565103D21863}"/>
              </a:ext>
            </a:extLst>
          </p:cNvPr>
          <p:cNvSpPr>
            <a:spLocks noGrp="1"/>
          </p:cNvSpPr>
          <p:nvPr>
            <p:ph type="body" idx="1"/>
          </p:nvPr>
        </p:nvSpPr>
        <p:spPr/>
        <p:txBody>
          <a:bodyPr/>
          <a:lstStyle/>
          <a:p>
            <a:endParaRPr lang="en-AE"/>
          </a:p>
        </p:txBody>
      </p:sp>
      <p:pic>
        <p:nvPicPr>
          <p:cNvPr id="4" name="Picture 3">
            <a:extLst>
              <a:ext uri="{FF2B5EF4-FFF2-40B4-BE49-F238E27FC236}">
                <a16:creationId xmlns:a16="http://schemas.microsoft.com/office/drawing/2014/main" id="{0E3DCF23-90A1-47AF-B895-D96D0A9F6A0A}"/>
              </a:ext>
            </a:extLst>
          </p:cNvPr>
          <p:cNvPicPr>
            <a:picLocks noChangeAspect="1"/>
          </p:cNvPicPr>
          <p:nvPr/>
        </p:nvPicPr>
        <p:blipFill>
          <a:blip r:embed="rId2"/>
          <a:stretch>
            <a:fillRect/>
          </a:stretch>
        </p:blipFill>
        <p:spPr>
          <a:xfrm>
            <a:off x="0" y="-381000"/>
            <a:ext cx="12192000" cy="7620000"/>
          </a:xfrm>
          <a:prstGeom prst="rect">
            <a:avLst/>
          </a:prstGeom>
        </p:spPr>
      </p:pic>
    </p:spTree>
    <p:extLst>
      <p:ext uri="{BB962C8B-B14F-4D97-AF65-F5344CB8AC3E}">
        <p14:creationId xmlns:p14="http://schemas.microsoft.com/office/powerpoint/2010/main" val="968132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784A3-6110-D54A-2DD5-CE28BC3FDF72}"/>
              </a:ext>
            </a:extLst>
          </p:cNvPr>
          <p:cNvSpPr>
            <a:spLocks noGrp="1"/>
          </p:cNvSpPr>
          <p:nvPr>
            <p:ph type="title"/>
          </p:nvPr>
        </p:nvSpPr>
        <p:spPr/>
        <p:txBody>
          <a:bodyPr>
            <a:normAutofit fontScale="90000"/>
          </a:bodyPr>
          <a:lstStyle/>
          <a:p>
            <a:endParaRPr lang="en-AE"/>
          </a:p>
        </p:txBody>
      </p:sp>
      <p:sp>
        <p:nvSpPr>
          <p:cNvPr id="3" name="Text Placeholder 2">
            <a:extLst>
              <a:ext uri="{FF2B5EF4-FFF2-40B4-BE49-F238E27FC236}">
                <a16:creationId xmlns:a16="http://schemas.microsoft.com/office/drawing/2014/main" id="{EFB88347-99F4-5122-3CA2-FE1957094FB8}"/>
              </a:ext>
            </a:extLst>
          </p:cNvPr>
          <p:cNvSpPr>
            <a:spLocks noGrp="1"/>
          </p:cNvSpPr>
          <p:nvPr>
            <p:ph type="body" idx="1"/>
          </p:nvPr>
        </p:nvSpPr>
        <p:spPr/>
        <p:txBody>
          <a:bodyPr/>
          <a:lstStyle/>
          <a:p>
            <a:endParaRPr lang="en-AE"/>
          </a:p>
        </p:txBody>
      </p:sp>
      <p:pic>
        <p:nvPicPr>
          <p:cNvPr id="4" name="Picture 3">
            <a:extLst>
              <a:ext uri="{FF2B5EF4-FFF2-40B4-BE49-F238E27FC236}">
                <a16:creationId xmlns:a16="http://schemas.microsoft.com/office/drawing/2014/main" id="{0624CE3F-7146-2849-9532-5BBBFB4F36A7}"/>
              </a:ext>
            </a:extLst>
          </p:cNvPr>
          <p:cNvPicPr>
            <a:picLocks noChangeAspect="1"/>
          </p:cNvPicPr>
          <p:nvPr/>
        </p:nvPicPr>
        <p:blipFill>
          <a:blip r:embed="rId2"/>
          <a:stretch>
            <a:fillRect/>
          </a:stretch>
        </p:blipFill>
        <p:spPr>
          <a:xfrm>
            <a:off x="0" y="-381000"/>
            <a:ext cx="12192000" cy="7620000"/>
          </a:xfrm>
          <a:prstGeom prst="rect">
            <a:avLst/>
          </a:prstGeom>
        </p:spPr>
      </p:pic>
    </p:spTree>
    <p:extLst>
      <p:ext uri="{BB962C8B-B14F-4D97-AF65-F5344CB8AC3E}">
        <p14:creationId xmlns:p14="http://schemas.microsoft.com/office/powerpoint/2010/main" val="365423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white background with black dots&#10;&#10;Description automatically generated">
            <a:extLst>
              <a:ext uri="{FF2B5EF4-FFF2-40B4-BE49-F238E27FC236}">
                <a16:creationId xmlns:a16="http://schemas.microsoft.com/office/drawing/2014/main" id="{0A3EE23C-D2D0-5F71-16A9-05C16F12D46D}"/>
              </a:ext>
            </a:extLst>
          </p:cNvPr>
          <p:cNvPicPr>
            <a:picLocks noGrp="1" noChangeAspect="1"/>
          </p:cNvPicPr>
          <p:nvPr>
            <p:ph idx="1"/>
          </p:nvPr>
        </p:nvPicPr>
        <p:blipFill>
          <a:blip r:embed="rId3"/>
          <a:stretch>
            <a:fillRect/>
          </a:stretch>
        </p:blipFill>
        <p:spPr>
          <a:xfrm>
            <a:off x="0" y="0"/>
            <a:ext cx="12192000" cy="6858000"/>
          </a:xfrm>
        </p:spPr>
      </p:pic>
      <p:sp>
        <p:nvSpPr>
          <p:cNvPr id="2" name="Title 1">
            <a:extLst>
              <a:ext uri="{FF2B5EF4-FFF2-40B4-BE49-F238E27FC236}">
                <a16:creationId xmlns:a16="http://schemas.microsoft.com/office/drawing/2014/main" id="{69AC4285-8B9A-31B7-4DB2-50754475023C}"/>
              </a:ext>
            </a:extLst>
          </p:cNvPr>
          <p:cNvSpPr>
            <a:spLocks noGrp="1"/>
          </p:cNvSpPr>
          <p:nvPr>
            <p:ph type="title"/>
          </p:nvPr>
        </p:nvSpPr>
        <p:spPr>
          <a:xfrm>
            <a:off x="1676400" y="161925"/>
            <a:ext cx="10326914" cy="1325563"/>
          </a:xfrm>
        </p:spPr>
        <p:txBody>
          <a:bodyPr>
            <a:normAutofit/>
          </a:bodyPr>
          <a:lstStyle/>
          <a:p>
            <a:r>
              <a:rPr lang="en-US" sz="3600" dirty="0"/>
              <a:t>Photography and recording</a:t>
            </a:r>
            <a:endParaRPr lang="en-NL" sz="3600" dirty="0"/>
          </a:p>
        </p:txBody>
      </p:sp>
      <p:sp>
        <p:nvSpPr>
          <p:cNvPr id="3" name="TextBox 2">
            <a:extLst>
              <a:ext uri="{FF2B5EF4-FFF2-40B4-BE49-F238E27FC236}">
                <a16:creationId xmlns:a16="http://schemas.microsoft.com/office/drawing/2014/main" id="{F6469F8C-C9A1-E4B6-2DEA-FFC2A4E7BA08}"/>
              </a:ext>
            </a:extLst>
          </p:cNvPr>
          <p:cNvSpPr txBox="1"/>
          <p:nvPr/>
        </p:nvSpPr>
        <p:spPr>
          <a:xfrm>
            <a:off x="4333103" y="1812324"/>
            <a:ext cx="4786184" cy="3108543"/>
          </a:xfrm>
          <a:prstGeom prst="rect">
            <a:avLst/>
          </a:prstGeom>
          <a:noFill/>
        </p:spPr>
        <p:txBody>
          <a:bodyPr wrap="square" rtlCol="0">
            <a:spAutoFit/>
          </a:bodyPr>
          <a:lstStyle/>
          <a:p>
            <a:pPr algn="ctr"/>
            <a:r>
              <a:rPr lang="en-US" sz="2800" dirty="0"/>
              <a:t>Disclaimer – if you do not want your photo taken in person during this hackathon, please speak to a facilitator asap.</a:t>
            </a:r>
          </a:p>
          <a:p>
            <a:pPr algn="ctr"/>
            <a:endParaRPr lang="en-US" sz="2800" dirty="0"/>
          </a:p>
          <a:p>
            <a:pPr algn="ctr"/>
            <a:r>
              <a:rPr lang="en-US" sz="2800" dirty="0">
                <a:highlight>
                  <a:srgbClr val="FFFF00"/>
                </a:highlight>
              </a:rPr>
              <a:t>Are we recording anything this year?</a:t>
            </a:r>
          </a:p>
        </p:txBody>
      </p:sp>
    </p:spTree>
    <p:extLst>
      <p:ext uri="{BB962C8B-B14F-4D97-AF65-F5344CB8AC3E}">
        <p14:creationId xmlns:p14="http://schemas.microsoft.com/office/powerpoint/2010/main" val="1893665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white background with black dots&#10;&#10;Description automatically generated">
            <a:extLst>
              <a:ext uri="{FF2B5EF4-FFF2-40B4-BE49-F238E27FC236}">
                <a16:creationId xmlns:a16="http://schemas.microsoft.com/office/drawing/2014/main" id="{0A3EE23C-D2D0-5F71-16A9-05C16F12D46D}"/>
              </a:ext>
            </a:extLst>
          </p:cNvPr>
          <p:cNvPicPr>
            <a:picLocks noGrp="1" noRot="1" noChangeAspect="1" noMove="1" noResize="1" noEditPoints="1" noAdjustHandles="1" noChangeArrowheads="1" noChangeShapeType="1" noCrop="1"/>
          </p:cNvPicPr>
          <p:nvPr>
            <p:ph idx="1"/>
          </p:nvPr>
        </p:nvPicPr>
        <p:blipFill>
          <a:blip r:embed="rId3"/>
          <a:stretch>
            <a:fillRect/>
          </a:stretch>
        </p:blipFill>
        <p:spPr>
          <a:xfrm>
            <a:off x="-8238" y="0"/>
            <a:ext cx="12192000" cy="6858000"/>
          </a:xfrm>
        </p:spPr>
      </p:pic>
      <p:sp>
        <p:nvSpPr>
          <p:cNvPr id="9" name="Google Shape;117;p27">
            <a:extLst>
              <a:ext uri="{FF2B5EF4-FFF2-40B4-BE49-F238E27FC236}">
                <a16:creationId xmlns:a16="http://schemas.microsoft.com/office/drawing/2014/main" id="{6C21E60F-3211-1FD7-F497-3E70006AA6DB}"/>
              </a:ext>
            </a:extLst>
          </p:cNvPr>
          <p:cNvSpPr txBox="1">
            <a:spLocks/>
          </p:cNvSpPr>
          <p:nvPr/>
        </p:nvSpPr>
        <p:spPr>
          <a:xfrm>
            <a:off x="1806044" y="209181"/>
            <a:ext cx="9553934" cy="4329884"/>
          </a:xfrm>
          <a:prstGeom prst="rect">
            <a:avLst/>
          </a:prstGeom>
          <a:noFill/>
          <a:ln>
            <a:noFill/>
          </a:ln>
        </p:spPr>
        <p:txBody>
          <a:bodyPr spcFirstLastPara="1" vert="horz" wrap="square" lIns="68575" tIns="34275" rIns="68575" bIns="34275"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Clr>
                <a:schemeClr val="dk1"/>
              </a:buClr>
              <a:buSzPts val="2100"/>
              <a:buFont typeface="Arial" panose="020B0604020202020204" pitchFamily="34" charset="0"/>
              <a:buNone/>
            </a:pPr>
            <a:r>
              <a:rPr lang="en-US" dirty="0"/>
              <a:t>Meet your facilitators – Oleg, Issam and Clement</a:t>
            </a:r>
          </a:p>
        </p:txBody>
      </p:sp>
      <p:pic>
        <p:nvPicPr>
          <p:cNvPr id="5" name="Google Shape;123;p27">
            <a:extLst>
              <a:ext uri="{FF2B5EF4-FFF2-40B4-BE49-F238E27FC236}">
                <a16:creationId xmlns:a16="http://schemas.microsoft.com/office/drawing/2014/main" id="{FD867743-8EB6-9CE9-07DA-9B3B25007624}"/>
              </a:ext>
            </a:extLst>
          </p:cNvPr>
          <p:cNvPicPr preferRelativeResize="0"/>
          <p:nvPr/>
        </p:nvPicPr>
        <p:blipFill rotWithShape="1">
          <a:blip r:embed="rId4">
            <a:alphaModFix/>
          </a:blip>
          <a:srcRect/>
          <a:stretch/>
        </p:blipFill>
        <p:spPr>
          <a:xfrm>
            <a:off x="2096339" y="1266770"/>
            <a:ext cx="1929296" cy="1929296"/>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6" name="Google Shape;124;p27">
            <a:extLst>
              <a:ext uri="{FF2B5EF4-FFF2-40B4-BE49-F238E27FC236}">
                <a16:creationId xmlns:a16="http://schemas.microsoft.com/office/drawing/2014/main" id="{2189CE24-8937-2423-97D0-149084858534}"/>
              </a:ext>
            </a:extLst>
          </p:cNvPr>
          <p:cNvSpPr txBox="1"/>
          <p:nvPr/>
        </p:nvSpPr>
        <p:spPr>
          <a:xfrm>
            <a:off x="4025635" y="1651293"/>
            <a:ext cx="5777423" cy="28466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de" sz="1400" b="1" i="0" dirty="0">
                <a:solidFill>
                  <a:schemeClr val="dk1"/>
                </a:solidFill>
                <a:latin typeface="Century Gothic"/>
                <a:ea typeface="Century Gothic"/>
                <a:cs typeface="Century Gothic"/>
                <a:sym typeface="Century Gothic"/>
              </a:rPr>
              <a:t>Oleg Ovcharenko (NVIDIA)</a:t>
            </a:r>
            <a:endParaRPr sz="1200" dirty="0"/>
          </a:p>
        </p:txBody>
      </p:sp>
      <p:sp>
        <p:nvSpPr>
          <p:cNvPr id="8" name="Google Shape;125;p27">
            <a:extLst>
              <a:ext uri="{FF2B5EF4-FFF2-40B4-BE49-F238E27FC236}">
                <a16:creationId xmlns:a16="http://schemas.microsoft.com/office/drawing/2014/main" id="{0896FD49-9134-715D-2168-525CF539F306}"/>
              </a:ext>
            </a:extLst>
          </p:cNvPr>
          <p:cNvSpPr txBox="1"/>
          <p:nvPr/>
        </p:nvSpPr>
        <p:spPr>
          <a:xfrm>
            <a:off x="4041828" y="1880602"/>
            <a:ext cx="5906408" cy="930994"/>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de" sz="1400" dirty="0">
                <a:solidFill>
                  <a:srgbClr val="6E3C41"/>
                </a:solidFill>
                <a:latin typeface="Century Gothic"/>
                <a:ea typeface="Century Gothic"/>
                <a:cs typeface="Century Gothic"/>
                <a:sym typeface="Century Gothic"/>
              </a:rPr>
              <a:t>Oleg is Solutions Architect for Energy at NVIDIA. He received his Ph.D from KAUST where he was exploring data-driven methods for the initialization of full-waveform inversion. Oleg is broadly interested in HPC and deep learning applications in geophysics.</a:t>
            </a:r>
            <a:endParaRPr sz="1200" dirty="0"/>
          </a:p>
        </p:txBody>
      </p:sp>
    </p:spTree>
    <p:extLst>
      <p:ext uri="{BB962C8B-B14F-4D97-AF65-F5344CB8AC3E}">
        <p14:creationId xmlns:p14="http://schemas.microsoft.com/office/powerpoint/2010/main" val="2515911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white background with black dots&#10;&#10;Description automatically generated">
            <a:extLst>
              <a:ext uri="{FF2B5EF4-FFF2-40B4-BE49-F238E27FC236}">
                <a16:creationId xmlns:a16="http://schemas.microsoft.com/office/drawing/2014/main" id="{0A3EE23C-D2D0-5F71-16A9-05C16F12D46D}"/>
              </a:ext>
            </a:extLst>
          </p:cNvPr>
          <p:cNvPicPr>
            <a:picLocks noGrp="1" noRot="1" noChangeAspect="1" noMove="1" noResize="1" noEditPoints="1" noAdjustHandles="1" noChangeArrowheads="1" noChangeShapeType="1" noCrop="1"/>
          </p:cNvPicPr>
          <p:nvPr>
            <p:ph idx="1"/>
          </p:nvPr>
        </p:nvPicPr>
        <p:blipFill>
          <a:blip r:embed="rId3"/>
          <a:stretch>
            <a:fillRect/>
          </a:stretch>
        </p:blipFill>
        <p:spPr>
          <a:xfrm>
            <a:off x="-8238" y="0"/>
            <a:ext cx="12192000" cy="6858000"/>
          </a:xfrm>
        </p:spPr>
      </p:pic>
      <p:sp>
        <p:nvSpPr>
          <p:cNvPr id="9" name="Google Shape;117;p27">
            <a:extLst>
              <a:ext uri="{FF2B5EF4-FFF2-40B4-BE49-F238E27FC236}">
                <a16:creationId xmlns:a16="http://schemas.microsoft.com/office/drawing/2014/main" id="{6C21E60F-3211-1FD7-F497-3E70006AA6DB}"/>
              </a:ext>
            </a:extLst>
          </p:cNvPr>
          <p:cNvSpPr txBox="1">
            <a:spLocks/>
          </p:cNvSpPr>
          <p:nvPr/>
        </p:nvSpPr>
        <p:spPr>
          <a:xfrm>
            <a:off x="1806044" y="209181"/>
            <a:ext cx="9553934" cy="4329884"/>
          </a:xfrm>
          <a:prstGeom prst="rect">
            <a:avLst/>
          </a:prstGeom>
          <a:noFill/>
          <a:ln>
            <a:noFill/>
          </a:ln>
        </p:spPr>
        <p:txBody>
          <a:bodyPr spcFirstLastPara="1" vert="horz" wrap="square" lIns="68575" tIns="34275" rIns="68575" bIns="34275"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Clr>
                <a:schemeClr val="dk1"/>
              </a:buClr>
              <a:buSzPts val="2100"/>
              <a:buFont typeface="Arial" panose="020B0604020202020204" pitchFamily="34" charset="0"/>
              <a:buNone/>
            </a:pPr>
            <a:r>
              <a:rPr lang="en-US" dirty="0"/>
              <a:t>Meet your facilitators – Ashley and Lukas</a:t>
            </a:r>
          </a:p>
        </p:txBody>
      </p:sp>
      <p:pic>
        <p:nvPicPr>
          <p:cNvPr id="10" name="Google Shape;118;p27" descr="Profile photo for Lukas Mosser">
            <a:extLst>
              <a:ext uri="{FF2B5EF4-FFF2-40B4-BE49-F238E27FC236}">
                <a16:creationId xmlns:a16="http://schemas.microsoft.com/office/drawing/2014/main" id="{09774632-14C1-CC44-7AC1-947FCC284180}"/>
              </a:ext>
            </a:extLst>
          </p:cNvPr>
          <p:cNvPicPr preferRelativeResize="0"/>
          <p:nvPr/>
        </p:nvPicPr>
        <p:blipFill rotWithShape="1">
          <a:blip r:embed="rId4">
            <a:alphaModFix/>
          </a:blip>
          <a:srcRect/>
          <a:stretch/>
        </p:blipFill>
        <p:spPr>
          <a:xfrm>
            <a:off x="8933979" y="3145217"/>
            <a:ext cx="2103476" cy="2103474"/>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pic>
        <p:nvPicPr>
          <p:cNvPr id="11" name="Google Shape;119;p27" descr="Profile photo for Ashley Russell">
            <a:extLst>
              <a:ext uri="{FF2B5EF4-FFF2-40B4-BE49-F238E27FC236}">
                <a16:creationId xmlns:a16="http://schemas.microsoft.com/office/drawing/2014/main" id="{63364574-2F67-A246-71F8-E9567AC6B741}"/>
              </a:ext>
            </a:extLst>
          </p:cNvPr>
          <p:cNvPicPr preferRelativeResize="0"/>
          <p:nvPr/>
        </p:nvPicPr>
        <p:blipFill rotWithShape="1">
          <a:blip r:embed="rId5">
            <a:alphaModFix/>
          </a:blip>
          <a:srcRect/>
          <a:stretch/>
        </p:blipFill>
        <p:spPr>
          <a:xfrm>
            <a:off x="2493818" y="1342119"/>
            <a:ext cx="1950235" cy="1950235"/>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12" name="Google Shape;120;p27">
            <a:extLst>
              <a:ext uri="{FF2B5EF4-FFF2-40B4-BE49-F238E27FC236}">
                <a16:creationId xmlns:a16="http://schemas.microsoft.com/office/drawing/2014/main" id="{609A85D2-4FF5-6B82-A9A6-110E036E998E}"/>
              </a:ext>
            </a:extLst>
          </p:cNvPr>
          <p:cNvSpPr txBox="1"/>
          <p:nvPr/>
        </p:nvSpPr>
        <p:spPr>
          <a:xfrm>
            <a:off x="4608533" y="1765883"/>
            <a:ext cx="5777423" cy="142343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de" sz="1600" b="1" i="0" u="none" strike="noStrike" cap="none" dirty="0">
                <a:solidFill>
                  <a:schemeClr val="dk1"/>
                </a:solidFill>
                <a:latin typeface="Century Gothic"/>
                <a:ea typeface="Century Gothic"/>
                <a:cs typeface="Century Gothic"/>
                <a:sym typeface="Century Gothic"/>
              </a:rPr>
              <a:t>Ashley Russell (Equinor ASA)</a:t>
            </a:r>
            <a:endParaRPr sz="1400" dirty="0"/>
          </a:p>
          <a:p>
            <a:pPr marL="0" marR="0" lvl="0" indent="0" algn="l" rtl="0">
              <a:spcBef>
                <a:spcPts val="0"/>
              </a:spcBef>
              <a:spcAft>
                <a:spcPts val="0"/>
              </a:spcAft>
              <a:buNone/>
            </a:pPr>
            <a:r>
              <a:rPr lang="de" sz="1400" b="0" i="0" dirty="0">
                <a:solidFill>
                  <a:srgbClr val="6E3C41"/>
                </a:solidFill>
                <a:latin typeface="Century Gothic"/>
                <a:ea typeface="Century Gothic"/>
                <a:cs typeface="Century Gothic"/>
                <a:sym typeface="Century Gothic"/>
              </a:rPr>
              <a:t>Leader for Data Science and Analytics for subsurface in Equinor. Geologist, self taught data scientist, expertise in Python, data visualization, including interactive plotting and dashboarding, statistics, and machine learning.</a:t>
            </a:r>
            <a:endParaRPr sz="1200" dirty="0"/>
          </a:p>
          <a:p>
            <a:pPr marL="0" marR="0" lvl="0" indent="0" algn="l" rtl="0">
              <a:spcBef>
                <a:spcPts val="0"/>
              </a:spcBef>
              <a:spcAft>
                <a:spcPts val="0"/>
              </a:spcAft>
              <a:buNone/>
            </a:pPr>
            <a:r>
              <a:rPr lang="de" sz="1400" dirty="0">
                <a:solidFill>
                  <a:srgbClr val="6E3C41"/>
                </a:solidFill>
                <a:latin typeface="Century Gothic"/>
                <a:ea typeface="Century Gothic"/>
                <a:cs typeface="Century Gothic"/>
                <a:sym typeface="Century Gothic"/>
              </a:rPr>
              <a:t>@ashleyr (softwareunderground) aruss@equinor.com</a:t>
            </a:r>
            <a:endParaRPr sz="1200" dirty="0"/>
          </a:p>
        </p:txBody>
      </p:sp>
      <p:sp>
        <p:nvSpPr>
          <p:cNvPr id="13" name="Google Shape;121;p27">
            <a:extLst>
              <a:ext uri="{FF2B5EF4-FFF2-40B4-BE49-F238E27FC236}">
                <a16:creationId xmlns:a16="http://schemas.microsoft.com/office/drawing/2014/main" id="{685F0C75-8D4A-B7AA-21CF-F40D4130FB7B}"/>
              </a:ext>
            </a:extLst>
          </p:cNvPr>
          <p:cNvSpPr txBox="1"/>
          <p:nvPr/>
        </p:nvSpPr>
        <p:spPr>
          <a:xfrm>
            <a:off x="3105736" y="3743316"/>
            <a:ext cx="5777423" cy="315441"/>
          </a:xfrm>
          <a:prstGeom prst="rect">
            <a:avLst/>
          </a:prstGeom>
          <a:noFill/>
          <a:ln>
            <a:noFill/>
          </a:ln>
        </p:spPr>
        <p:txBody>
          <a:bodyPr spcFirstLastPara="1" wrap="square" lIns="68575" tIns="34275" rIns="68575" bIns="34275" anchor="t" anchorCtr="0">
            <a:spAutoFit/>
          </a:bodyPr>
          <a:lstStyle/>
          <a:p>
            <a:pPr marL="0" marR="0" lvl="0" indent="0" algn="r" rtl="0">
              <a:spcBef>
                <a:spcPts val="0"/>
              </a:spcBef>
              <a:spcAft>
                <a:spcPts val="0"/>
              </a:spcAft>
              <a:buNone/>
            </a:pPr>
            <a:r>
              <a:rPr lang="de" sz="1600" b="1" i="0" dirty="0">
                <a:solidFill>
                  <a:schemeClr val="dk1"/>
                </a:solidFill>
                <a:latin typeface="Century Gothic"/>
                <a:ea typeface="Century Gothic"/>
                <a:cs typeface="Century Gothic"/>
                <a:sym typeface="Century Gothic"/>
              </a:rPr>
              <a:t>Lukas Mosser (Aker BP ASA)</a:t>
            </a:r>
            <a:endParaRPr sz="1400" dirty="0"/>
          </a:p>
        </p:txBody>
      </p:sp>
      <p:sp>
        <p:nvSpPr>
          <p:cNvPr id="14" name="Google Shape;122;p27">
            <a:extLst>
              <a:ext uri="{FF2B5EF4-FFF2-40B4-BE49-F238E27FC236}">
                <a16:creationId xmlns:a16="http://schemas.microsoft.com/office/drawing/2014/main" id="{C4C8D14D-230E-F652-0098-2D91E5D47521}"/>
              </a:ext>
            </a:extLst>
          </p:cNvPr>
          <p:cNvSpPr txBox="1"/>
          <p:nvPr/>
        </p:nvSpPr>
        <p:spPr>
          <a:xfrm>
            <a:off x="2032000" y="4058757"/>
            <a:ext cx="6958484" cy="136188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de" sz="1400" dirty="0">
                <a:solidFill>
                  <a:srgbClr val="6E3C41"/>
                </a:solidFill>
                <a:latin typeface="Century Gothic"/>
                <a:ea typeface="Century Gothic"/>
                <a:cs typeface="Century Gothic"/>
                <a:sym typeface="Century Gothic"/>
              </a:rPr>
              <a:t>Lukas Mosser is an Advanced Data Scientist at Aker BP. He currently leads Aker BPs efforts around conversational AI. Lukas received his P.h.D from Imperial College London, where he worked on stochastic reconstruction of porous media and geophysical inverse problems using deep learning.  He currently also serves as a member of the EAGE AI committee.</a:t>
            </a:r>
          </a:p>
          <a:p>
            <a:pPr marL="0" marR="0" lvl="0" indent="0" algn="l" rtl="0">
              <a:spcBef>
                <a:spcPts val="0"/>
              </a:spcBef>
              <a:spcAft>
                <a:spcPts val="0"/>
              </a:spcAft>
              <a:buNone/>
            </a:pPr>
            <a:r>
              <a:rPr lang="de" sz="1400" dirty="0">
                <a:solidFill>
                  <a:srgbClr val="6E3C41"/>
                </a:solidFill>
                <a:latin typeface="Century Gothic"/>
                <a:sym typeface="Century Gothic"/>
              </a:rPr>
              <a:t>@porestar (twitter) @lmoss (softwareunderground) lukas.mosser@akerbp.com</a:t>
            </a:r>
            <a:endParaRPr sz="1200" dirty="0"/>
          </a:p>
        </p:txBody>
      </p:sp>
    </p:spTree>
    <p:extLst>
      <p:ext uri="{BB962C8B-B14F-4D97-AF65-F5344CB8AC3E}">
        <p14:creationId xmlns:p14="http://schemas.microsoft.com/office/powerpoint/2010/main" val="1931103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white background with a sphere&#10;&#10;Description automatically generated with medium confidence">
            <a:extLst>
              <a:ext uri="{FF2B5EF4-FFF2-40B4-BE49-F238E27FC236}">
                <a16:creationId xmlns:a16="http://schemas.microsoft.com/office/drawing/2014/main" id="{BD145C66-4630-9178-ED32-A5A6D7752D6F}"/>
              </a:ext>
            </a:extLst>
          </p:cNvPr>
          <p:cNvPicPr>
            <a:picLocks noGrp="1" noChangeAspect="1"/>
          </p:cNvPicPr>
          <p:nvPr>
            <p:ph idx="1"/>
          </p:nvPr>
        </p:nvPicPr>
        <p:blipFill>
          <a:blip r:embed="rId3"/>
          <a:stretch>
            <a:fillRect/>
          </a:stretch>
        </p:blipFill>
        <p:spPr>
          <a:xfrm>
            <a:off x="0" y="0"/>
            <a:ext cx="12192000" cy="6858000"/>
          </a:xfrm>
        </p:spPr>
      </p:pic>
      <p:sp>
        <p:nvSpPr>
          <p:cNvPr id="2" name="Title 1">
            <a:extLst>
              <a:ext uri="{FF2B5EF4-FFF2-40B4-BE49-F238E27FC236}">
                <a16:creationId xmlns:a16="http://schemas.microsoft.com/office/drawing/2014/main" id="{00EB5140-5A16-E4C7-F3B5-ADAFE9E7CB13}"/>
              </a:ext>
            </a:extLst>
          </p:cNvPr>
          <p:cNvSpPr>
            <a:spLocks noGrp="1"/>
          </p:cNvSpPr>
          <p:nvPr>
            <p:ph type="title"/>
          </p:nvPr>
        </p:nvSpPr>
        <p:spPr>
          <a:xfrm>
            <a:off x="442784" y="134465"/>
            <a:ext cx="10515600" cy="1325563"/>
          </a:xfrm>
        </p:spPr>
        <p:txBody>
          <a:bodyPr/>
          <a:lstStyle/>
          <a:p>
            <a:r>
              <a:rPr lang="en-US" dirty="0"/>
              <a:t>Why this theme?</a:t>
            </a:r>
            <a:endParaRPr lang="en-NL" dirty="0"/>
          </a:p>
        </p:txBody>
      </p:sp>
      <p:pic>
        <p:nvPicPr>
          <p:cNvPr id="4" name="Picture 3">
            <a:extLst>
              <a:ext uri="{FF2B5EF4-FFF2-40B4-BE49-F238E27FC236}">
                <a16:creationId xmlns:a16="http://schemas.microsoft.com/office/drawing/2014/main" id="{35528E4B-12B6-3172-58E5-495DDAC7ABC3}"/>
              </a:ext>
            </a:extLst>
          </p:cNvPr>
          <p:cNvPicPr>
            <a:picLocks noChangeAspect="1"/>
          </p:cNvPicPr>
          <p:nvPr/>
        </p:nvPicPr>
        <p:blipFill>
          <a:blip r:embed="rId4"/>
          <a:stretch>
            <a:fillRect/>
          </a:stretch>
        </p:blipFill>
        <p:spPr>
          <a:xfrm rot="20755991">
            <a:off x="501518" y="1873250"/>
            <a:ext cx="5474053" cy="4802187"/>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93646FDE-EED7-B13F-80E6-9A01E3448936}"/>
              </a:ext>
            </a:extLst>
          </p:cNvPr>
          <p:cNvPicPr>
            <a:picLocks noChangeAspect="1"/>
          </p:cNvPicPr>
          <p:nvPr/>
        </p:nvPicPr>
        <p:blipFill>
          <a:blip r:embed="rId5"/>
          <a:stretch>
            <a:fillRect/>
          </a:stretch>
        </p:blipFill>
        <p:spPr>
          <a:xfrm rot="441322">
            <a:off x="3315854" y="3727126"/>
            <a:ext cx="6177889" cy="5190582"/>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80045E0E-3522-3E7E-9A4D-8846124A7239}"/>
              </a:ext>
            </a:extLst>
          </p:cNvPr>
          <p:cNvPicPr>
            <a:picLocks noChangeAspect="1"/>
          </p:cNvPicPr>
          <p:nvPr/>
        </p:nvPicPr>
        <p:blipFill>
          <a:blip r:embed="rId6"/>
          <a:stretch>
            <a:fillRect/>
          </a:stretch>
        </p:blipFill>
        <p:spPr>
          <a:xfrm rot="20585417">
            <a:off x="5577194" y="3252970"/>
            <a:ext cx="7211580" cy="4340759"/>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562FCC8-5F61-A671-3C47-7D0E86AA69A1}"/>
              </a:ext>
            </a:extLst>
          </p:cNvPr>
          <p:cNvPicPr>
            <a:picLocks noChangeAspect="1"/>
          </p:cNvPicPr>
          <p:nvPr/>
        </p:nvPicPr>
        <p:blipFill>
          <a:blip r:embed="rId7"/>
          <a:stretch>
            <a:fillRect/>
          </a:stretch>
        </p:blipFill>
        <p:spPr>
          <a:xfrm rot="890620">
            <a:off x="4879015" y="92020"/>
            <a:ext cx="6735239" cy="4013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56624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white background with black dots&#10;&#10;Description automatically generated">
            <a:extLst>
              <a:ext uri="{FF2B5EF4-FFF2-40B4-BE49-F238E27FC236}">
                <a16:creationId xmlns:a16="http://schemas.microsoft.com/office/drawing/2014/main" id="{0A3EE23C-D2D0-5F71-16A9-05C16F12D46D}"/>
              </a:ext>
            </a:extLst>
          </p:cNvPr>
          <p:cNvPicPr>
            <a:picLocks noGrp="1" noRot="1" noChangeAspect="1" noMove="1" noResize="1" noEditPoints="1" noAdjustHandles="1" noChangeArrowheads="1" noChangeShapeType="1" noCrop="1"/>
          </p:cNvPicPr>
          <p:nvPr>
            <p:ph idx="1"/>
          </p:nvPr>
        </p:nvPicPr>
        <p:blipFill>
          <a:blip r:embed="rId3"/>
          <a:stretch>
            <a:fillRect/>
          </a:stretch>
        </p:blipFill>
        <p:spPr>
          <a:xfrm>
            <a:off x="-8238" y="0"/>
            <a:ext cx="12192000" cy="6858000"/>
          </a:xfrm>
        </p:spPr>
      </p:pic>
      <p:sp>
        <p:nvSpPr>
          <p:cNvPr id="9" name="Google Shape;117;p27">
            <a:extLst>
              <a:ext uri="{FF2B5EF4-FFF2-40B4-BE49-F238E27FC236}">
                <a16:creationId xmlns:a16="http://schemas.microsoft.com/office/drawing/2014/main" id="{6C21E60F-3211-1FD7-F497-3E70006AA6DB}"/>
              </a:ext>
            </a:extLst>
          </p:cNvPr>
          <p:cNvSpPr txBox="1">
            <a:spLocks/>
          </p:cNvSpPr>
          <p:nvPr/>
        </p:nvSpPr>
        <p:spPr>
          <a:xfrm>
            <a:off x="1806044" y="209181"/>
            <a:ext cx="9553934" cy="4329884"/>
          </a:xfrm>
          <a:prstGeom prst="rect">
            <a:avLst/>
          </a:prstGeom>
          <a:noFill/>
          <a:ln>
            <a:noFill/>
          </a:ln>
        </p:spPr>
        <p:txBody>
          <a:bodyPr spcFirstLastPara="1" vert="horz" wrap="square" lIns="68575" tIns="34275" rIns="68575" bIns="34275"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Clr>
                <a:schemeClr val="dk1"/>
              </a:buClr>
              <a:buSzPts val="2100"/>
              <a:buFont typeface="Arial" panose="020B0604020202020204" pitchFamily="34" charset="0"/>
              <a:buNone/>
            </a:pPr>
            <a:r>
              <a:rPr lang="en-US" dirty="0"/>
              <a:t>Agenda</a:t>
            </a:r>
          </a:p>
        </p:txBody>
      </p:sp>
      <p:sp>
        <p:nvSpPr>
          <p:cNvPr id="2" name="Google Shape;131;p28">
            <a:extLst>
              <a:ext uri="{FF2B5EF4-FFF2-40B4-BE49-F238E27FC236}">
                <a16:creationId xmlns:a16="http://schemas.microsoft.com/office/drawing/2014/main" id="{233FCEF7-2D09-AC6A-F0AC-E88CD4E9A4A8}"/>
              </a:ext>
            </a:extLst>
          </p:cNvPr>
          <p:cNvSpPr/>
          <p:nvPr/>
        </p:nvSpPr>
        <p:spPr>
          <a:xfrm>
            <a:off x="2051500" y="1451819"/>
            <a:ext cx="4557804" cy="683172"/>
          </a:xfrm>
          <a:prstGeom prst="rect">
            <a:avLst/>
          </a:prstGeom>
          <a:solidFill>
            <a:srgbClr val="81C4ED"/>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de" sz="2000" dirty="0">
                <a:solidFill>
                  <a:schemeClr val="tx1"/>
                </a:solidFill>
                <a:latin typeface="Calibri"/>
                <a:ea typeface="Calibri"/>
                <a:cs typeface="Calibri"/>
                <a:sym typeface="Calibri"/>
              </a:rPr>
              <a:t>Day 1: Sunday, June 9</a:t>
            </a:r>
            <a:endParaRPr sz="1600" dirty="0">
              <a:solidFill>
                <a:schemeClr val="tx1"/>
              </a:solidFill>
            </a:endParaRPr>
          </a:p>
        </p:txBody>
      </p:sp>
      <p:sp>
        <p:nvSpPr>
          <p:cNvPr id="3" name="Google Shape;132;p28">
            <a:extLst>
              <a:ext uri="{FF2B5EF4-FFF2-40B4-BE49-F238E27FC236}">
                <a16:creationId xmlns:a16="http://schemas.microsoft.com/office/drawing/2014/main" id="{01089DD8-B390-92CB-77D5-5DCE0E9CE092}"/>
              </a:ext>
            </a:extLst>
          </p:cNvPr>
          <p:cNvSpPr/>
          <p:nvPr/>
        </p:nvSpPr>
        <p:spPr>
          <a:xfrm>
            <a:off x="6802174" y="1451819"/>
            <a:ext cx="4557804" cy="683172"/>
          </a:xfrm>
          <a:prstGeom prst="rect">
            <a:avLst/>
          </a:prstGeom>
          <a:solidFill>
            <a:srgbClr val="81C4ED"/>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de" sz="2000" dirty="0">
                <a:solidFill>
                  <a:schemeClr val="tx1"/>
                </a:solidFill>
                <a:latin typeface="Calibri"/>
                <a:ea typeface="Calibri"/>
                <a:cs typeface="Calibri"/>
                <a:sym typeface="Calibri"/>
              </a:rPr>
              <a:t>Day 2: Monday, June 10</a:t>
            </a:r>
            <a:endParaRPr sz="1600" dirty="0">
              <a:solidFill>
                <a:schemeClr val="tx1"/>
              </a:solidFill>
            </a:endParaRPr>
          </a:p>
        </p:txBody>
      </p:sp>
      <p:sp>
        <p:nvSpPr>
          <p:cNvPr id="4" name="Google Shape;133;p28">
            <a:extLst>
              <a:ext uri="{FF2B5EF4-FFF2-40B4-BE49-F238E27FC236}">
                <a16:creationId xmlns:a16="http://schemas.microsoft.com/office/drawing/2014/main" id="{78A175D6-94F6-AEF5-B6DE-4DD489D373F2}"/>
              </a:ext>
            </a:extLst>
          </p:cNvPr>
          <p:cNvSpPr/>
          <p:nvPr/>
        </p:nvSpPr>
        <p:spPr>
          <a:xfrm>
            <a:off x="2051500" y="2101900"/>
            <a:ext cx="4557804" cy="3869645"/>
          </a:xfrm>
          <a:prstGeom prst="rect">
            <a:avLst/>
          </a:prstGeom>
          <a:solidFill>
            <a:srgbClr val="D0CECE"/>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r>
              <a:rPr lang="de" sz="1800" b="0" i="0" dirty="0">
                <a:solidFill>
                  <a:schemeClr val="dk1"/>
                </a:solidFill>
                <a:latin typeface="Arial"/>
                <a:ea typeface="Arial"/>
                <a:cs typeface="Arial"/>
                <a:sym typeface="Arial"/>
              </a:rPr>
              <a:t>9:00 - 9:30 CEST - Welcome and coffee</a:t>
            </a:r>
            <a:br>
              <a:rPr lang="de" sz="1800" dirty="0">
                <a:solidFill>
                  <a:schemeClr val="dk1"/>
                </a:solidFill>
                <a:latin typeface="Calibri"/>
                <a:ea typeface="Calibri"/>
                <a:cs typeface="Calibri"/>
                <a:sym typeface="Calibri"/>
              </a:rPr>
            </a:br>
            <a:r>
              <a:rPr lang="de" sz="1800" b="1" i="0" dirty="0">
                <a:solidFill>
                  <a:schemeClr val="dk1"/>
                </a:solidFill>
                <a:latin typeface="Arial"/>
                <a:ea typeface="Arial"/>
                <a:cs typeface="Arial"/>
                <a:sym typeface="Arial"/>
              </a:rPr>
              <a:t>9:30 - 10:30 CEST – Introduction</a:t>
            </a:r>
            <a:br>
              <a:rPr lang="de" sz="1800" dirty="0">
                <a:solidFill>
                  <a:schemeClr val="dk1"/>
                </a:solidFill>
                <a:latin typeface="Calibri"/>
                <a:ea typeface="Calibri"/>
                <a:cs typeface="Calibri"/>
                <a:sym typeface="Calibri"/>
              </a:rPr>
            </a:br>
            <a:r>
              <a:rPr lang="de" sz="1800" dirty="0">
                <a:solidFill>
                  <a:schemeClr val="dk1"/>
                </a:solidFill>
                <a:latin typeface="Arial"/>
                <a:ea typeface="Arial"/>
                <a:cs typeface="Arial"/>
                <a:sym typeface="Arial"/>
              </a:rPr>
              <a:t>10</a:t>
            </a:r>
            <a:r>
              <a:rPr lang="de" sz="1800" b="0" i="0" dirty="0">
                <a:solidFill>
                  <a:schemeClr val="dk1"/>
                </a:solidFill>
                <a:latin typeface="Arial"/>
                <a:ea typeface="Arial"/>
                <a:cs typeface="Arial"/>
                <a:sym typeface="Arial"/>
              </a:rPr>
              <a:t>:30 – 11:00 CEST – Project and team discovery time</a:t>
            </a:r>
            <a:br>
              <a:rPr lang="de" sz="1800" dirty="0">
                <a:solidFill>
                  <a:schemeClr val="dk1"/>
                </a:solidFill>
                <a:latin typeface="Calibri"/>
                <a:ea typeface="Calibri"/>
                <a:cs typeface="Calibri"/>
                <a:sym typeface="Calibri"/>
              </a:rPr>
            </a:br>
            <a:r>
              <a:rPr lang="de" sz="1800" b="0" i="0" dirty="0">
                <a:solidFill>
                  <a:schemeClr val="dk1"/>
                </a:solidFill>
                <a:latin typeface="Arial"/>
                <a:ea typeface="Arial"/>
                <a:cs typeface="Arial"/>
                <a:sym typeface="Arial"/>
              </a:rPr>
              <a:t>11:00 - 18:00 CEST - Hacking all day</a:t>
            </a:r>
            <a:endParaRPr sz="1800" dirty="0">
              <a:solidFill>
                <a:schemeClr val="dk1"/>
              </a:solidFill>
              <a:latin typeface="Calibri"/>
              <a:ea typeface="Calibri"/>
              <a:cs typeface="Calibri"/>
              <a:sym typeface="Calibri"/>
            </a:endParaRPr>
          </a:p>
        </p:txBody>
      </p:sp>
      <p:sp>
        <p:nvSpPr>
          <p:cNvPr id="5" name="Google Shape;134;p28">
            <a:extLst>
              <a:ext uri="{FF2B5EF4-FFF2-40B4-BE49-F238E27FC236}">
                <a16:creationId xmlns:a16="http://schemas.microsoft.com/office/drawing/2014/main" id="{F6E760D0-1A4D-525B-F96A-00522C5E9212}"/>
              </a:ext>
            </a:extLst>
          </p:cNvPr>
          <p:cNvSpPr/>
          <p:nvPr/>
        </p:nvSpPr>
        <p:spPr>
          <a:xfrm>
            <a:off x="6802174" y="2101900"/>
            <a:ext cx="4557804" cy="3869645"/>
          </a:xfrm>
          <a:prstGeom prst="rect">
            <a:avLst/>
          </a:prstGeom>
          <a:solidFill>
            <a:srgbClr val="D0CECE"/>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r>
              <a:rPr lang="de" sz="1800" b="0" i="0" dirty="0">
                <a:solidFill>
                  <a:schemeClr val="dk1"/>
                </a:solidFill>
                <a:latin typeface="Arial"/>
                <a:ea typeface="Arial"/>
                <a:cs typeface="Arial"/>
                <a:sym typeface="Arial"/>
              </a:rPr>
              <a:t>9:00 - 9:15 CEST - Welcome and coffee</a:t>
            </a:r>
            <a:br>
              <a:rPr lang="de" sz="1800" dirty="0">
                <a:solidFill>
                  <a:schemeClr val="dk1"/>
                </a:solidFill>
                <a:latin typeface="Calibri"/>
                <a:ea typeface="Calibri"/>
                <a:cs typeface="Calibri"/>
                <a:sym typeface="Calibri"/>
              </a:rPr>
            </a:br>
            <a:r>
              <a:rPr lang="de" sz="1800" b="0" i="0" dirty="0">
                <a:solidFill>
                  <a:schemeClr val="dk1"/>
                </a:solidFill>
                <a:latin typeface="Arial"/>
                <a:ea typeface="Arial"/>
                <a:cs typeface="Arial"/>
                <a:sym typeface="Arial"/>
              </a:rPr>
              <a:t>9:15 – 12:00 CEST - Hacking</a:t>
            </a:r>
            <a:br>
              <a:rPr lang="de" sz="1800" dirty="0">
                <a:solidFill>
                  <a:schemeClr val="dk1"/>
                </a:solidFill>
                <a:latin typeface="Calibri"/>
                <a:ea typeface="Calibri"/>
                <a:cs typeface="Calibri"/>
                <a:sym typeface="Calibri"/>
              </a:rPr>
            </a:br>
            <a:r>
              <a:rPr lang="de" sz="1800" b="1" i="0" dirty="0">
                <a:solidFill>
                  <a:schemeClr val="dk1"/>
                </a:solidFill>
                <a:latin typeface="Arial"/>
                <a:ea typeface="Arial"/>
                <a:cs typeface="Arial"/>
                <a:sym typeface="Arial"/>
              </a:rPr>
              <a:t>12:00 CEST: CODE FREEZE – I</a:t>
            </a:r>
            <a:r>
              <a:rPr lang="nb-NO" sz="1800" b="1" i="0" dirty="0">
                <a:solidFill>
                  <a:schemeClr val="dk1"/>
                </a:solidFill>
                <a:latin typeface="Arial"/>
                <a:ea typeface="Arial"/>
                <a:cs typeface="Arial"/>
                <a:sym typeface="Arial"/>
              </a:rPr>
              <a:t>n</a:t>
            </a:r>
            <a:r>
              <a:rPr lang="de" sz="1800" b="1" i="0" dirty="0">
                <a:solidFill>
                  <a:schemeClr val="dk1"/>
                </a:solidFill>
                <a:latin typeface="Arial"/>
                <a:ea typeface="Arial"/>
                <a:cs typeface="Arial"/>
                <a:sym typeface="Arial"/>
              </a:rPr>
              <a:t>structions for the next step</a:t>
            </a:r>
            <a:br>
              <a:rPr lang="de" sz="1800" dirty="0">
                <a:solidFill>
                  <a:schemeClr val="dk1"/>
                </a:solidFill>
                <a:latin typeface="Calibri"/>
                <a:ea typeface="Calibri"/>
                <a:cs typeface="Calibri"/>
                <a:sym typeface="Calibri"/>
              </a:rPr>
            </a:br>
            <a:r>
              <a:rPr lang="de" sz="1800" b="0" i="0" dirty="0">
                <a:solidFill>
                  <a:schemeClr val="dk1"/>
                </a:solidFill>
                <a:latin typeface="Arial"/>
                <a:ea typeface="Arial"/>
                <a:cs typeface="Arial"/>
                <a:sym typeface="Arial"/>
              </a:rPr>
              <a:t>12:15-14:00 CEST – Time for working and practicing presentations</a:t>
            </a:r>
            <a:br>
              <a:rPr lang="de" sz="1800" dirty="0">
                <a:solidFill>
                  <a:schemeClr val="dk1"/>
                </a:solidFill>
                <a:latin typeface="Calibri"/>
                <a:ea typeface="Calibri"/>
                <a:cs typeface="Calibri"/>
                <a:sym typeface="Calibri"/>
              </a:rPr>
            </a:br>
            <a:r>
              <a:rPr lang="de" sz="1800" b="1" i="0" dirty="0">
                <a:solidFill>
                  <a:schemeClr val="dk1"/>
                </a:solidFill>
                <a:latin typeface="Arial"/>
                <a:ea typeface="Arial"/>
                <a:cs typeface="Arial"/>
                <a:sym typeface="Arial"/>
              </a:rPr>
              <a:t>14:00 – 15:15 CEST - Presentations to the Judging Panel</a:t>
            </a:r>
            <a:br>
              <a:rPr lang="de" sz="1800" dirty="0">
                <a:solidFill>
                  <a:schemeClr val="dk1"/>
                </a:solidFill>
                <a:latin typeface="Calibri"/>
                <a:ea typeface="Calibri"/>
                <a:cs typeface="Calibri"/>
                <a:sym typeface="Calibri"/>
              </a:rPr>
            </a:br>
            <a:r>
              <a:rPr lang="de" sz="1800" b="0" i="0" dirty="0">
                <a:solidFill>
                  <a:schemeClr val="dk1"/>
                </a:solidFill>
                <a:latin typeface="Arial"/>
                <a:ea typeface="Arial"/>
                <a:cs typeface="Arial"/>
                <a:sym typeface="Arial"/>
              </a:rPr>
              <a:t>15:15 - 15:45 CEST - Announcement of the winners and prizes*</a:t>
            </a:r>
            <a:endParaRPr sz="18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67950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white background with black dots&#10;&#10;Description automatically generated">
            <a:extLst>
              <a:ext uri="{FF2B5EF4-FFF2-40B4-BE49-F238E27FC236}">
                <a16:creationId xmlns:a16="http://schemas.microsoft.com/office/drawing/2014/main" id="{0A3EE23C-D2D0-5F71-16A9-05C16F12D46D}"/>
              </a:ext>
            </a:extLst>
          </p:cNvPr>
          <p:cNvPicPr>
            <a:picLocks noGrp="1" noChangeAspect="1"/>
          </p:cNvPicPr>
          <p:nvPr>
            <p:ph idx="1"/>
          </p:nvPr>
        </p:nvPicPr>
        <p:blipFill>
          <a:blip r:embed="rId3"/>
          <a:stretch>
            <a:fillRect/>
          </a:stretch>
        </p:blipFill>
        <p:spPr>
          <a:xfrm>
            <a:off x="0" y="0"/>
            <a:ext cx="12192000" cy="6858000"/>
          </a:xfrm>
        </p:spPr>
      </p:pic>
      <p:sp>
        <p:nvSpPr>
          <p:cNvPr id="2" name="Title 1">
            <a:extLst>
              <a:ext uri="{FF2B5EF4-FFF2-40B4-BE49-F238E27FC236}">
                <a16:creationId xmlns:a16="http://schemas.microsoft.com/office/drawing/2014/main" id="{69AC4285-8B9A-31B7-4DB2-50754475023C}"/>
              </a:ext>
            </a:extLst>
          </p:cNvPr>
          <p:cNvSpPr>
            <a:spLocks noGrp="1"/>
          </p:cNvSpPr>
          <p:nvPr>
            <p:ph type="title"/>
          </p:nvPr>
        </p:nvSpPr>
        <p:spPr>
          <a:xfrm>
            <a:off x="1676400" y="161925"/>
            <a:ext cx="10326914" cy="1325563"/>
          </a:xfrm>
        </p:spPr>
        <p:txBody>
          <a:bodyPr>
            <a:normAutofit/>
          </a:bodyPr>
          <a:lstStyle/>
          <a:p>
            <a:r>
              <a:rPr lang="en-US" sz="4800" dirty="0"/>
              <a:t>Awards!</a:t>
            </a:r>
            <a:endParaRPr lang="en-NL" sz="4800" dirty="0"/>
          </a:p>
        </p:txBody>
      </p:sp>
      <p:sp>
        <p:nvSpPr>
          <p:cNvPr id="3" name="Google Shape;140;p29">
            <a:extLst>
              <a:ext uri="{FF2B5EF4-FFF2-40B4-BE49-F238E27FC236}">
                <a16:creationId xmlns:a16="http://schemas.microsoft.com/office/drawing/2014/main" id="{28B62BD0-ECF6-3973-8148-F8F0DDA7ABD8}"/>
              </a:ext>
            </a:extLst>
          </p:cNvPr>
          <p:cNvSpPr txBox="1">
            <a:spLocks noGrp="1"/>
          </p:cNvSpPr>
          <p:nvPr/>
        </p:nvSpPr>
        <p:spPr>
          <a:xfrm>
            <a:off x="2962314" y="1649413"/>
            <a:ext cx="7247238" cy="4085296"/>
          </a:xfrm>
          <a:prstGeom prst="rect">
            <a:avLst/>
          </a:prstGeom>
          <a:noFill/>
          <a:ln>
            <a:noFill/>
          </a:ln>
        </p:spPr>
        <p:txBody>
          <a:bodyPr spcFirstLastPara="1" wrap="square" lIns="68575" tIns="34275" rIns="68575" bIns="34275" anchor="t" anchorCtr="0">
            <a:normAutofit fontScale="92500" lnSpcReduction="10000"/>
          </a:bodyPr>
          <a:lstStyle>
            <a:defPPr marR="0" lvl="0" algn="l" rtl="0">
              <a:lnSpc>
                <a:spcPct val="100000"/>
              </a:lnSpc>
              <a:spcBef>
                <a:spcPts val="0"/>
              </a:spcBef>
              <a:spcAft>
                <a:spcPts val="0"/>
              </a:spcAft>
            </a:defPPr>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0" lvl="0" indent="0" algn="ctr" rtl="0">
              <a:lnSpc>
                <a:spcPct val="90000"/>
              </a:lnSpc>
              <a:spcBef>
                <a:spcPts val="0"/>
              </a:spcBef>
              <a:spcAft>
                <a:spcPts val="0"/>
              </a:spcAft>
              <a:buClr>
                <a:schemeClr val="dk1"/>
              </a:buClr>
              <a:buSzPts val="2100"/>
              <a:buNone/>
            </a:pPr>
            <a:r>
              <a:rPr lang="de" sz="2800" dirty="0"/>
              <a:t>There are two awards up for grabs.  </a:t>
            </a:r>
            <a:endParaRPr sz="2800" dirty="0"/>
          </a:p>
          <a:p>
            <a:pPr marL="0" lvl="0" indent="0" algn="ctr" rtl="0">
              <a:lnSpc>
                <a:spcPct val="90000"/>
              </a:lnSpc>
              <a:spcBef>
                <a:spcPts val="800"/>
              </a:spcBef>
              <a:spcAft>
                <a:spcPts val="0"/>
              </a:spcAft>
              <a:buClr>
                <a:schemeClr val="dk1"/>
              </a:buClr>
              <a:buSzPts val="2100"/>
              <a:buNone/>
            </a:pPr>
            <a:endParaRPr sz="2800" dirty="0"/>
          </a:p>
          <a:p>
            <a:pPr marL="0" lvl="0" indent="0" algn="ctr" rtl="0">
              <a:lnSpc>
                <a:spcPct val="90000"/>
              </a:lnSpc>
              <a:spcBef>
                <a:spcPts val="800"/>
              </a:spcBef>
              <a:spcAft>
                <a:spcPts val="0"/>
              </a:spcAft>
              <a:buClr>
                <a:schemeClr val="dk1"/>
              </a:buClr>
              <a:buSzPts val="2100"/>
              <a:buNone/>
            </a:pPr>
            <a:endParaRPr sz="2800" dirty="0"/>
          </a:p>
          <a:p>
            <a:pPr marL="0" lvl="0" indent="0" algn="ctr" rtl="0">
              <a:lnSpc>
                <a:spcPct val="90000"/>
              </a:lnSpc>
              <a:spcBef>
                <a:spcPts val="800"/>
              </a:spcBef>
              <a:spcAft>
                <a:spcPts val="0"/>
              </a:spcAft>
              <a:buClr>
                <a:schemeClr val="dk1"/>
              </a:buClr>
              <a:buSzPts val="2100"/>
              <a:buNone/>
            </a:pPr>
            <a:endParaRPr sz="2800" dirty="0"/>
          </a:p>
          <a:p>
            <a:pPr marL="0" lvl="0" indent="0" algn="ctr" rtl="0">
              <a:lnSpc>
                <a:spcPct val="90000"/>
              </a:lnSpc>
              <a:spcBef>
                <a:spcPts val="800"/>
              </a:spcBef>
              <a:spcAft>
                <a:spcPts val="0"/>
              </a:spcAft>
              <a:buClr>
                <a:schemeClr val="dk1"/>
              </a:buClr>
              <a:buSzPts val="2100"/>
              <a:buNone/>
            </a:pPr>
            <a:endParaRPr sz="2800" dirty="0"/>
          </a:p>
          <a:p>
            <a:pPr marL="0" lvl="0" indent="0" algn="ctr" rtl="0">
              <a:lnSpc>
                <a:spcPct val="90000"/>
              </a:lnSpc>
              <a:spcBef>
                <a:spcPts val="800"/>
              </a:spcBef>
              <a:spcAft>
                <a:spcPts val="0"/>
              </a:spcAft>
              <a:buClr>
                <a:schemeClr val="dk1"/>
              </a:buClr>
              <a:buSzPts val="2100"/>
              <a:buNone/>
            </a:pPr>
            <a:endParaRPr sz="2800" dirty="0"/>
          </a:p>
          <a:p>
            <a:pPr marL="0" lvl="0" indent="0" algn="ctr" rtl="0">
              <a:lnSpc>
                <a:spcPct val="90000"/>
              </a:lnSpc>
              <a:spcBef>
                <a:spcPts val="800"/>
              </a:spcBef>
              <a:spcAft>
                <a:spcPts val="0"/>
              </a:spcAft>
              <a:buClr>
                <a:schemeClr val="dk1"/>
              </a:buClr>
              <a:buSzPts val="2100"/>
              <a:buNone/>
            </a:pPr>
            <a:endParaRPr sz="2800" dirty="0"/>
          </a:p>
          <a:p>
            <a:pPr marL="0" lvl="0" indent="0" algn="ctr" rtl="0">
              <a:lnSpc>
                <a:spcPct val="90000"/>
              </a:lnSpc>
              <a:spcBef>
                <a:spcPts val="800"/>
              </a:spcBef>
              <a:spcAft>
                <a:spcPts val="0"/>
              </a:spcAft>
              <a:buClr>
                <a:schemeClr val="dk1"/>
              </a:buClr>
              <a:buSzPts val="1500"/>
              <a:buNone/>
            </a:pPr>
            <a:r>
              <a:rPr lang="de" sz="1800" dirty="0"/>
              <a:t>These two teams will have their </a:t>
            </a:r>
            <a:r>
              <a:rPr lang="de" sz="1800" b="1" dirty="0"/>
              <a:t>final presentations </a:t>
            </a:r>
            <a:r>
              <a:rPr lang="de" sz="1800" dirty="0"/>
              <a:t>in the Energy Transition Theatre during the annual meeting!</a:t>
            </a:r>
            <a:endParaRPr sz="2800" dirty="0"/>
          </a:p>
          <a:p>
            <a:pPr marL="0" lvl="0" indent="0" algn="ctr" rtl="0">
              <a:lnSpc>
                <a:spcPct val="90000"/>
              </a:lnSpc>
              <a:spcBef>
                <a:spcPts val="800"/>
              </a:spcBef>
              <a:spcAft>
                <a:spcPts val="0"/>
              </a:spcAft>
              <a:buClr>
                <a:schemeClr val="dk1"/>
              </a:buClr>
              <a:buSzPts val="1500"/>
              <a:buNone/>
            </a:pPr>
            <a:endParaRPr lang="de" sz="1800" dirty="0"/>
          </a:p>
          <a:p>
            <a:pPr marL="0" lvl="0" indent="0" rtl="0">
              <a:lnSpc>
                <a:spcPct val="90000"/>
              </a:lnSpc>
              <a:spcBef>
                <a:spcPts val="800"/>
              </a:spcBef>
              <a:spcAft>
                <a:spcPts val="0"/>
              </a:spcAft>
              <a:buClr>
                <a:schemeClr val="dk1"/>
              </a:buClr>
              <a:buSzPts val="1500"/>
              <a:buNone/>
            </a:pPr>
            <a:r>
              <a:rPr lang="de" sz="1800" dirty="0"/>
              <a:t>	</a:t>
            </a:r>
            <a:endParaRPr sz="2800" b="1" u="sng" dirty="0"/>
          </a:p>
          <a:p>
            <a:pPr marL="0" lvl="0" indent="0" algn="ctr" rtl="0">
              <a:lnSpc>
                <a:spcPct val="90000"/>
              </a:lnSpc>
              <a:spcBef>
                <a:spcPts val="800"/>
              </a:spcBef>
              <a:spcAft>
                <a:spcPts val="0"/>
              </a:spcAft>
              <a:buClr>
                <a:schemeClr val="dk1"/>
              </a:buClr>
              <a:buSzPts val="1800"/>
              <a:buNone/>
            </a:pPr>
            <a:endParaRPr sz="2400" dirty="0"/>
          </a:p>
        </p:txBody>
      </p:sp>
      <p:sp>
        <p:nvSpPr>
          <p:cNvPr id="4" name="TextBox 3">
            <a:extLst>
              <a:ext uri="{FF2B5EF4-FFF2-40B4-BE49-F238E27FC236}">
                <a16:creationId xmlns:a16="http://schemas.microsoft.com/office/drawing/2014/main" id="{44A905F2-BB54-8DDB-B987-97E6FC3CCD68}"/>
              </a:ext>
            </a:extLst>
          </p:cNvPr>
          <p:cNvSpPr txBox="1"/>
          <p:nvPr/>
        </p:nvSpPr>
        <p:spPr>
          <a:xfrm>
            <a:off x="2833816" y="2599569"/>
            <a:ext cx="3377514" cy="1384995"/>
          </a:xfrm>
          <a:prstGeom prst="rect">
            <a:avLst/>
          </a:prstGeom>
          <a:solidFill>
            <a:srgbClr val="81C4ED"/>
          </a:solidFill>
        </p:spPr>
        <p:txBody>
          <a:bodyPr wrap="square" rtlCol="0">
            <a:spAutoFit/>
          </a:bodyPr>
          <a:lstStyle/>
          <a:p>
            <a:pPr algn="ctr"/>
            <a:r>
              <a:rPr lang="en-US" sz="2800" dirty="0"/>
              <a:t>Best in Show – chosen by a panel of judges</a:t>
            </a:r>
            <a:endParaRPr lang="nb-NO" sz="2800" dirty="0"/>
          </a:p>
        </p:txBody>
      </p:sp>
      <p:sp>
        <p:nvSpPr>
          <p:cNvPr id="5" name="TextBox 4">
            <a:extLst>
              <a:ext uri="{FF2B5EF4-FFF2-40B4-BE49-F238E27FC236}">
                <a16:creationId xmlns:a16="http://schemas.microsoft.com/office/drawing/2014/main" id="{4381793F-301F-0A3D-3A6E-252A575F6763}"/>
              </a:ext>
            </a:extLst>
          </p:cNvPr>
          <p:cNvSpPr txBox="1"/>
          <p:nvPr/>
        </p:nvSpPr>
        <p:spPr>
          <a:xfrm>
            <a:off x="6585933" y="2815014"/>
            <a:ext cx="3377514" cy="954107"/>
          </a:xfrm>
          <a:prstGeom prst="rect">
            <a:avLst/>
          </a:prstGeom>
          <a:solidFill>
            <a:srgbClr val="81C4ED"/>
          </a:solidFill>
        </p:spPr>
        <p:txBody>
          <a:bodyPr wrap="square" rtlCol="0">
            <a:spAutoFit/>
          </a:bodyPr>
          <a:lstStyle/>
          <a:p>
            <a:pPr algn="ctr"/>
            <a:r>
              <a:rPr lang="en-US" sz="2800" dirty="0"/>
              <a:t>Audience Choice – Chosen by you!</a:t>
            </a:r>
            <a:endParaRPr lang="nb-NO" sz="2800" dirty="0"/>
          </a:p>
        </p:txBody>
      </p:sp>
      <p:pic>
        <p:nvPicPr>
          <p:cNvPr id="8" name="Graphic 7" descr="A trophy cup">
            <a:extLst>
              <a:ext uri="{FF2B5EF4-FFF2-40B4-BE49-F238E27FC236}">
                <a16:creationId xmlns:a16="http://schemas.microsoft.com/office/drawing/2014/main" id="{6DE58279-1D4C-E80B-E4FE-FF4EF6BCF0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33386" y="1123291"/>
            <a:ext cx="2257856" cy="2257856"/>
          </a:xfrm>
          <a:prstGeom prst="rect">
            <a:avLst/>
          </a:prstGeom>
        </p:spPr>
      </p:pic>
      <p:pic>
        <p:nvPicPr>
          <p:cNvPr id="10" name="Graphic 9" descr="Award ribbon">
            <a:extLst>
              <a:ext uri="{FF2B5EF4-FFF2-40B4-BE49-F238E27FC236}">
                <a16:creationId xmlns:a16="http://schemas.microsoft.com/office/drawing/2014/main" id="{3809864B-B4DB-DDC3-8DA6-DD1EC7D3A3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59923" y="2599569"/>
            <a:ext cx="2156254" cy="2156254"/>
          </a:xfrm>
          <a:prstGeom prst="rect">
            <a:avLst/>
          </a:prstGeom>
        </p:spPr>
      </p:pic>
    </p:spTree>
    <p:extLst>
      <p:ext uri="{BB962C8B-B14F-4D97-AF65-F5344CB8AC3E}">
        <p14:creationId xmlns:p14="http://schemas.microsoft.com/office/powerpoint/2010/main" val="1672496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2" name="Content Placeholder 6" descr="A white background with black dots&#10;&#10;Description automatically generated">
            <a:extLst>
              <a:ext uri="{FF2B5EF4-FFF2-40B4-BE49-F238E27FC236}">
                <a16:creationId xmlns:a16="http://schemas.microsoft.com/office/drawing/2014/main" id="{382B7FC9-97D8-51F7-D6D5-485B175C9399}"/>
              </a:ext>
            </a:extLst>
          </p:cNvPr>
          <p:cNvPicPr>
            <a:picLocks noChangeAspect="1"/>
          </p:cNvPicPr>
          <p:nvPr/>
        </p:nvPicPr>
        <p:blipFill>
          <a:blip r:embed="rId3"/>
          <a:stretch>
            <a:fillRect/>
          </a:stretch>
        </p:blipFill>
        <p:spPr>
          <a:xfrm>
            <a:off x="0" y="0"/>
            <a:ext cx="12192000" cy="6858000"/>
          </a:xfrm>
          <a:prstGeom prst="rect">
            <a:avLst/>
          </a:prstGeom>
        </p:spPr>
      </p:pic>
      <p:sp>
        <p:nvSpPr>
          <p:cNvPr id="4" name="Google Shape;139;p29">
            <a:extLst>
              <a:ext uri="{FF2B5EF4-FFF2-40B4-BE49-F238E27FC236}">
                <a16:creationId xmlns:a16="http://schemas.microsoft.com/office/drawing/2014/main" id="{7AC8A708-0F31-738C-14AA-97BC78C008B0}"/>
              </a:ext>
            </a:extLst>
          </p:cNvPr>
          <p:cNvSpPr txBox="1">
            <a:spLocks noGrp="1"/>
          </p:cNvSpPr>
          <p:nvPr/>
        </p:nvSpPr>
        <p:spPr>
          <a:xfrm>
            <a:off x="4828144" y="299585"/>
            <a:ext cx="6099347" cy="544512"/>
          </a:xfrm>
          <a:prstGeom prst="rect">
            <a:avLst/>
          </a:prstGeom>
          <a:noFill/>
          <a:ln>
            <a:noFill/>
          </a:ln>
        </p:spPr>
        <p:txBody>
          <a:bodyPr spcFirstLastPara="1" wrap="square" lIns="91433" tIns="45700" rIns="91433" bIns="45700" anchor="ctr" anchorCtr="0">
            <a:normAutofit fontScale="90000" lnSpcReduction="2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300"/>
              <a:buFont typeface="Century Gothic"/>
              <a:buNone/>
              <a:defRPr sz="33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buSzPct val="100000"/>
            </a:pPr>
            <a:r>
              <a:rPr lang="de" sz="4400" dirty="0"/>
              <a:t>Awards!</a:t>
            </a:r>
            <a:endParaRPr sz="4400" dirty="0"/>
          </a:p>
        </p:txBody>
      </p:sp>
      <p:pic>
        <p:nvPicPr>
          <p:cNvPr id="3" name="Google Shape;106;p25" descr="Logos &amp; Brand Guidelines | NVIDIA">
            <a:extLst>
              <a:ext uri="{FF2B5EF4-FFF2-40B4-BE49-F238E27FC236}">
                <a16:creationId xmlns:a16="http://schemas.microsoft.com/office/drawing/2014/main" id="{31C9D7A0-25F3-D26F-E168-987B5B906F42}"/>
              </a:ext>
            </a:extLst>
          </p:cNvPr>
          <p:cNvPicPr preferRelativeResize="0"/>
          <p:nvPr/>
        </p:nvPicPr>
        <p:blipFill rotWithShape="1">
          <a:blip r:embed="rId4">
            <a:alphaModFix/>
          </a:blip>
          <a:srcRect/>
          <a:stretch/>
        </p:blipFill>
        <p:spPr>
          <a:xfrm>
            <a:off x="9148973" y="-23474"/>
            <a:ext cx="3043028" cy="1711703"/>
          </a:xfrm>
          <a:prstGeom prst="rect">
            <a:avLst/>
          </a:prstGeom>
          <a:noFill/>
          <a:ln>
            <a:noFill/>
          </a:ln>
        </p:spPr>
      </p:pic>
      <p:pic>
        <p:nvPicPr>
          <p:cNvPr id="3074" name="Picture 2" descr="Nvidia jetson agx orin entwickler kit server klasse ai leistung am rand bis  zu 275 tops. Optionen für 32GB/64GB Speicher| | - AliExpress">
            <a:extLst>
              <a:ext uri="{FF2B5EF4-FFF2-40B4-BE49-F238E27FC236}">
                <a16:creationId xmlns:a16="http://schemas.microsoft.com/office/drawing/2014/main" id="{F80EE31D-16FF-1F48-694A-71227E3ED5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1869" y="832377"/>
            <a:ext cx="4987296" cy="498729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124465E-2740-EAFA-A848-3E07D9266B80}"/>
              </a:ext>
            </a:extLst>
          </p:cNvPr>
          <p:cNvPicPr>
            <a:picLocks noChangeAspect="1"/>
          </p:cNvPicPr>
          <p:nvPr/>
        </p:nvPicPr>
        <p:blipFill rotWithShape="1">
          <a:blip r:embed="rId6"/>
          <a:srcRect t="388"/>
          <a:stretch/>
        </p:blipFill>
        <p:spPr>
          <a:xfrm>
            <a:off x="7421924" y="1688228"/>
            <a:ext cx="4073865" cy="4919037"/>
          </a:xfrm>
          <a:prstGeom prst="rect">
            <a:avLst/>
          </a:prstGeom>
        </p:spPr>
      </p:pic>
      <p:sp>
        <p:nvSpPr>
          <p:cNvPr id="8" name="TextBox 7">
            <a:extLst>
              <a:ext uri="{FF2B5EF4-FFF2-40B4-BE49-F238E27FC236}">
                <a16:creationId xmlns:a16="http://schemas.microsoft.com/office/drawing/2014/main" id="{7768E763-D914-19A0-B4FC-C5C7B01F5D43}"/>
              </a:ext>
            </a:extLst>
          </p:cNvPr>
          <p:cNvSpPr txBox="1"/>
          <p:nvPr/>
        </p:nvSpPr>
        <p:spPr>
          <a:xfrm>
            <a:off x="2849525" y="5819674"/>
            <a:ext cx="3242106" cy="461665"/>
          </a:xfrm>
          <a:prstGeom prst="rect">
            <a:avLst/>
          </a:prstGeom>
          <a:noFill/>
        </p:spPr>
        <p:txBody>
          <a:bodyPr wrap="none" rtlCol="0">
            <a:spAutoFit/>
          </a:bodyPr>
          <a:lstStyle/>
          <a:p>
            <a:r>
              <a:rPr lang="en-AE" sz="2400" b="1" dirty="0"/>
              <a:t>NVIDIA Jetson AGX Orin</a:t>
            </a:r>
          </a:p>
        </p:txBody>
      </p:sp>
    </p:spTree>
    <p:extLst>
      <p:ext uri="{BB962C8B-B14F-4D97-AF65-F5344CB8AC3E}">
        <p14:creationId xmlns:p14="http://schemas.microsoft.com/office/powerpoint/2010/main" val="10385248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TotalTime>
  <Words>803</Words>
  <Application>Microsoft Office PowerPoint</Application>
  <PresentationFormat>Widescreen</PresentationFormat>
  <Paragraphs>87</Paragraphs>
  <Slides>21</Slides>
  <Notes>18</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Century Gothic</vt:lpstr>
      <vt:lpstr>Office Theme</vt:lpstr>
      <vt:lpstr>PowerPoint Presentation</vt:lpstr>
      <vt:lpstr>Thank you to our sponsors who made this possible!</vt:lpstr>
      <vt:lpstr>Photography and recording</vt:lpstr>
      <vt:lpstr>PowerPoint Presentation</vt:lpstr>
      <vt:lpstr>PowerPoint Presentation</vt:lpstr>
      <vt:lpstr>Why this theme?</vt:lpstr>
      <vt:lpstr>PowerPoint Presentation</vt:lpstr>
      <vt:lpstr>Awards!</vt:lpstr>
      <vt:lpstr>PowerPoint Presentation</vt:lpstr>
      <vt:lpstr>Github is our main tool during the hack</vt:lpstr>
      <vt:lpstr>Github Hackathon Instructions</vt:lpstr>
      <vt:lpstr>PowerPoint Presentation</vt:lpstr>
      <vt:lpstr>GPU resources</vt:lpstr>
      <vt:lpstr>Some General Recommendations</vt:lpstr>
      <vt:lpstr>Some Hackathon Tips</vt:lpstr>
      <vt:lpstr>PowerPoint Presentation</vt:lpstr>
      <vt:lpstr>Hackathon Project Ideas</vt:lpstr>
      <vt:lpstr>(Title)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Arina Sledina</dc:creator>
  <cp:lastModifiedBy>Ashley Russell</cp:lastModifiedBy>
  <cp:revision>12</cp:revision>
  <dcterms:created xsi:type="dcterms:W3CDTF">2023-03-06T11:05:12Z</dcterms:created>
  <dcterms:modified xsi:type="dcterms:W3CDTF">2024-04-16T13:57:41Z</dcterms:modified>
</cp:coreProperties>
</file>